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1.xml" ContentType="application/vnd.openxmlformats-officedocument.drawingml.chart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charts/chart2.xml" ContentType="application/vnd.openxmlformats-officedocument.drawingml.chart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charts/chart3.xml" ContentType="application/vnd.openxmlformats-officedocument.drawingml.chart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1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07" r:id="rId2"/>
    <p:sldId id="306" r:id="rId3"/>
    <p:sldId id="258" r:id="rId4"/>
    <p:sldId id="260" r:id="rId5"/>
    <p:sldId id="259" r:id="rId6"/>
    <p:sldId id="262" r:id="rId7"/>
    <p:sldId id="261" r:id="rId8"/>
    <p:sldId id="264" r:id="rId9"/>
    <p:sldId id="263" r:id="rId10"/>
    <p:sldId id="267" r:id="rId11"/>
    <p:sldId id="282" r:id="rId12"/>
    <p:sldId id="283" r:id="rId13"/>
    <p:sldId id="281" r:id="rId14"/>
    <p:sldId id="285" r:id="rId15"/>
    <p:sldId id="284" r:id="rId16"/>
    <p:sldId id="286" r:id="rId17"/>
    <p:sldId id="273" r:id="rId18"/>
    <p:sldId id="274" r:id="rId19"/>
    <p:sldId id="275" r:id="rId20"/>
    <p:sldId id="297" r:id="rId21"/>
    <p:sldId id="272" r:id="rId22"/>
    <p:sldId id="278" r:id="rId23"/>
    <p:sldId id="305" r:id="rId24"/>
    <p:sldId id="277" r:id="rId25"/>
    <p:sldId id="293" r:id="rId26"/>
    <p:sldId id="291" r:id="rId27"/>
    <p:sldId id="289" r:id="rId28"/>
    <p:sldId id="276" r:id="rId29"/>
    <p:sldId id="279" r:id="rId30"/>
    <p:sldId id="294" r:id="rId31"/>
    <p:sldId id="300" r:id="rId32"/>
    <p:sldId id="301" r:id="rId33"/>
    <p:sldId id="302" r:id="rId34"/>
    <p:sldId id="303" r:id="rId35"/>
    <p:sldId id="304" r:id="rId36"/>
    <p:sldId id="298" r:id="rId37"/>
    <p:sldId id="295" r:id="rId38"/>
    <p:sldId id="296" r:id="rId39"/>
    <p:sldId id="308" r:id="rId40"/>
  </p:sldIdLst>
  <p:sldSz cx="9144000" cy="5143500" type="screen16x9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Styl z motywem 1 — Ak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C4B1156A-380E-4F78-BDF5-A606A8083BF9}" styleName="Styl pośredni 4 — Ak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Styl pośredni 4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1" autoAdjust="0"/>
    <p:restoredTop sz="92662" autoAdjust="0"/>
  </p:normalViewPr>
  <p:slideViewPr>
    <p:cSldViewPr>
      <p:cViewPr>
        <p:scale>
          <a:sx n="100" d="100"/>
          <a:sy n="100" d="100"/>
        </p:scale>
        <p:origin x="-594" y="-3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ezary\Desktop\Prezentacja%202019\Dane%20do%20prezentacji%202019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Ilości</a:t>
            </a:r>
            <a:r>
              <a:rPr lang="pl-PL" baseline="0"/>
              <a:t> odebranych </a:t>
            </a:r>
            <a:r>
              <a:rPr lang="en-US"/>
              <a:t>odpadów w poszczególnych latach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Strumień odpadów w poszczególnych latach</c:v>
          </c:tx>
          <c:invertIfNegative val="0"/>
          <c:dLbls>
            <c:dLbl>
              <c:idx val="0"/>
              <c:layout>
                <c:manualLayout>
                  <c:x val="1.0779279678172016E-2"/>
                  <c:y val="-1.2945859125947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9827330651433453E-3"/>
                  <c:y val="-8.63057275063149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9827330651433453E-3"/>
                  <c:y val="-8.63057275063145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9827330651432793E-3"/>
                  <c:y val="-8.63057275063149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9827330651433453E-3"/>
                  <c:y val="-2.5891718251894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7965466130286691E-2"/>
                  <c:y val="-1.294585912594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4372372904229354E-2"/>
                  <c:y val="-1.72611455012629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'stumień odpadów 2012-2018'!$B$3:$H$3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'stumień odpadów 2012-2018'!$B$4:$H$4</c:f>
              <c:numCache>
                <c:formatCode>#,##0</c:formatCode>
                <c:ptCount val="7"/>
                <c:pt idx="0">
                  <c:v>26227</c:v>
                </c:pt>
                <c:pt idx="1">
                  <c:v>32707</c:v>
                </c:pt>
                <c:pt idx="2">
                  <c:v>39897</c:v>
                </c:pt>
                <c:pt idx="3">
                  <c:v>41734</c:v>
                </c:pt>
                <c:pt idx="4">
                  <c:v>44457</c:v>
                </c:pt>
                <c:pt idx="5">
                  <c:v>47372</c:v>
                </c:pt>
                <c:pt idx="6">
                  <c:v>48885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5336064"/>
        <c:axId val="45337600"/>
        <c:axId val="0"/>
      </c:bar3DChart>
      <c:catAx>
        <c:axId val="45336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5337600"/>
        <c:crosses val="autoZero"/>
        <c:auto val="1"/>
        <c:lblAlgn val="ctr"/>
        <c:lblOffset val="100"/>
        <c:noMultiLvlLbl val="0"/>
      </c:catAx>
      <c:valAx>
        <c:axId val="4533760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453360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65598639792667"/>
          <c:y val="5.4910553060662809E-2"/>
          <c:w val="0.66330114396077844"/>
          <c:h val="0.87671211175329422"/>
        </c:manualLayout>
      </c:layout>
      <c:lineChart>
        <c:grouping val="standard"/>
        <c:varyColors val="0"/>
        <c:ser>
          <c:idx val="0"/>
          <c:order val="0"/>
          <c:tx>
            <c:v>191212 - balast</c:v>
          </c:tx>
          <c:marker>
            <c:symbol val="none"/>
          </c:marker>
          <c:dLbls>
            <c:dLbl>
              <c:idx val="0"/>
              <c:layout>
                <c:manualLayout>
                  <c:x val="-3.0408498672561284E-3"/>
                  <c:y val="-5.1873321264957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1778250865019003E-3"/>
                  <c:y val="-3.0020296202225696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b="1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270,00 </a:t>
                    </a:r>
                    <a:r>
                      <a:rPr lang="pl-PL" sz="2000" b="1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zł</a:t>
                    </a:r>
                    <a:endParaRPr lang="pl-PL" sz="2000" b="1" noProof="0" dirty="0"/>
                  </a:p>
                </c:rich>
              </c:tx>
              <c:spPr>
                <a:gradFill rotWithShape="1">
                  <a:gsLst>
                    <a:gs pos="0">
                      <a:schemeClr val="accent2">
                        <a:tint val="50000"/>
                        <a:satMod val="300000"/>
                      </a:schemeClr>
                    </a:gs>
                    <a:gs pos="35000">
                      <a:schemeClr val="accent2">
                        <a:tint val="37000"/>
                        <a:satMod val="300000"/>
                      </a:schemeClr>
                    </a:gs>
                    <a:gs pos="100000">
                      <a:schemeClr val="accent2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'Wysokosć opłaty 2012-2018'!$C$3:$G$3</c:f>
              <c:strCache>
                <c:ptCount val="5"/>
                <c:pt idx="0">
                  <c:v>2014</c:v>
                </c:pt>
                <c:pt idx="1">
                  <c:v>2015-2017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strCache>
            </c:strRef>
          </c:cat>
          <c:val>
            <c:numRef>
              <c:f>'Wysokosć opłaty 2012-2018'!$C$4:$G$4</c:f>
              <c:numCache>
                <c:formatCode>#,##0.00\ "zł"</c:formatCode>
                <c:ptCount val="5"/>
                <c:pt idx="0">
                  <c:v>73.599999999999994</c:v>
                </c:pt>
                <c:pt idx="1">
                  <c:v>74.25</c:v>
                </c:pt>
                <c:pt idx="2">
                  <c:v>140</c:v>
                </c:pt>
                <c:pt idx="3">
                  <c:v>170</c:v>
                </c:pt>
                <c:pt idx="4">
                  <c:v>270</c:v>
                </c:pt>
              </c:numCache>
            </c:numRef>
          </c:val>
          <c:smooth val="0"/>
        </c:ser>
        <c:ser>
          <c:idx val="1"/>
          <c:order val="1"/>
          <c:tx>
            <c:v>190599- stablilizat</c:v>
          </c:tx>
          <c:marker>
            <c:symbol val="none"/>
          </c:marker>
          <c:dLbls>
            <c:dLbl>
              <c:idx val="0"/>
              <c:layout>
                <c:manualLayout>
                  <c:x val="1.8867874833830751E-2"/>
                  <c:y val="-5.53315426826213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9832285115304018E-2"/>
                  <c:y val="1.02301790281329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50733752620545E-2"/>
                  <c:y val="6.820119352088661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9832285115303984E-2"/>
                  <c:y val="-1.36402387041773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5.11508951406649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ysClr val="windowText" lastClr="000000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'Wysokosć opłaty 2012-2018'!$C$3:$G$3</c:f>
              <c:strCache>
                <c:ptCount val="5"/>
                <c:pt idx="0">
                  <c:v>2014</c:v>
                </c:pt>
                <c:pt idx="1">
                  <c:v>2015-2017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strCache>
            </c:strRef>
          </c:cat>
          <c:val>
            <c:numRef>
              <c:f>'Wysokosć opłaty 2012-2018'!$C$5:$G$5</c:f>
              <c:numCache>
                <c:formatCode>#,##0.00\ "zł"</c:formatCode>
                <c:ptCount val="5"/>
                <c:pt idx="0">
                  <c:v>23.93</c:v>
                </c:pt>
                <c:pt idx="1">
                  <c:v>24.15</c:v>
                </c:pt>
                <c:pt idx="2">
                  <c:v>35</c:v>
                </c:pt>
                <c:pt idx="3">
                  <c:v>42.5</c:v>
                </c:pt>
                <c:pt idx="4">
                  <c:v>67.5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2245376"/>
        <c:axId val="132246912"/>
      </c:lineChart>
      <c:catAx>
        <c:axId val="132245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2246912"/>
        <c:crosses val="autoZero"/>
        <c:auto val="1"/>
        <c:lblAlgn val="ctr"/>
        <c:lblOffset val="100"/>
        <c:noMultiLvlLbl val="0"/>
      </c:catAx>
      <c:valAx>
        <c:axId val="132246912"/>
        <c:scaling>
          <c:orientation val="minMax"/>
        </c:scaling>
        <c:delete val="0"/>
        <c:axPos val="l"/>
        <c:majorGridlines/>
        <c:numFmt formatCode="#,##0.00\ &quot;zł&quot;" sourceLinked="1"/>
        <c:majorTickMark val="out"/>
        <c:minorTickMark val="none"/>
        <c:tickLblPos val="nextTo"/>
        <c:crossAx val="1322453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 sz="1600" dirty="0"/>
              <a:t>Cena za 1 Mg  - frakcji palnej 19</a:t>
            </a:r>
            <a:r>
              <a:rPr lang="pl-PL" sz="1600" baseline="0" dirty="0"/>
              <a:t> 12 12 </a:t>
            </a:r>
            <a:r>
              <a:rPr lang="pl-PL" sz="1600" dirty="0"/>
              <a:t> </a:t>
            </a:r>
          </a:p>
        </c:rich>
      </c:tx>
      <c:layout>
        <c:manualLayout>
          <c:xMode val="edge"/>
          <c:yMode val="edge"/>
          <c:x val="0.24640546812095337"/>
          <c:y val="1.2905070168355277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Cena za 1 MG </c:v>
          </c:tx>
          <c:invertIfNegative val="0"/>
          <c:dLbls>
            <c:dLbl>
              <c:idx val="0"/>
              <c:layout>
                <c:manualLayout>
                  <c:x val="1.4545777845989621E-2"/>
                  <c:y val="-6.0223660785657961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rgbClr val="C00000"/>
                        </a:solidFill>
                      </a:rPr>
                      <a:t>198,00 zł</a:t>
                    </a:r>
                    <a:endParaRPr lang="en-US" sz="1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909440760877657E-2"/>
                  <c:y val="-6.882704089789482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rgbClr val="C00000"/>
                        </a:solidFill>
                      </a:rPr>
                      <a:t>262,00 zł</a:t>
                    </a:r>
                    <a:endParaRPr lang="en-US" sz="1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2728179114119051E-2"/>
                  <c:y val="-8.1732111066250085E-2"/>
                </c:manualLayout>
              </c:layout>
              <c:tx>
                <c:rich>
                  <a:bodyPr/>
                  <a:lstStyle/>
                  <a:p>
                    <a:pPr>
                      <a:defRPr sz="20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rPr>
                      <a:t>40</a:t>
                    </a:r>
                    <a:r>
                      <a:rPr lang="pl-PL" sz="20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rPr>
                      <a:t>8</a:t>
                    </a:r>
                    <a:r>
                      <a:rPr lang="en-US" sz="20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rPr>
                      <a:t>,00 </a:t>
                    </a:r>
                    <a:r>
                      <a:rPr lang="pl-PL" sz="2000" noProof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rPr>
                      <a:t>zł</a:t>
                    </a:r>
                    <a:endParaRPr lang="pl-PL" sz="2000" noProof="0" dirty="0"/>
                  </a:p>
                </c:rich>
              </c:tx>
              <c:spPr>
                <a:gradFill rotWithShape="1">
                  <a:gsLst>
                    <a:gs pos="0">
                      <a:schemeClr val="accent2">
                        <a:shade val="51000"/>
                        <a:satMod val="130000"/>
                      </a:schemeClr>
                    </a:gs>
                    <a:gs pos="80000">
                      <a:schemeClr val="accent2">
                        <a:shade val="93000"/>
                        <a:satMod val="130000"/>
                      </a:schemeClr>
                    </a:gs>
                    <a:gs pos="100000">
                      <a:schemeClr val="accent2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  <a:ln w="9525" cap="flat" cmpd="sng" algn="ctr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'Pre RDF'!$C$2:$E$2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'Pre RDF'!$C$3:$E$3</c:f>
              <c:numCache>
                <c:formatCode>#,##0.00\ "zł"</c:formatCode>
                <c:ptCount val="3"/>
                <c:pt idx="0">
                  <c:v>198</c:v>
                </c:pt>
                <c:pt idx="1">
                  <c:v>262</c:v>
                </c:pt>
                <c:pt idx="2">
                  <c:v>404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2133120"/>
        <c:axId val="142134656"/>
        <c:axId val="0"/>
      </c:bar3DChart>
      <c:catAx>
        <c:axId val="142133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2134656"/>
        <c:crosses val="autoZero"/>
        <c:auto val="1"/>
        <c:lblAlgn val="ctr"/>
        <c:lblOffset val="100"/>
        <c:noMultiLvlLbl val="0"/>
      </c:catAx>
      <c:valAx>
        <c:axId val="142134656"/>
        <c:scaling>
          <c:orientation val="minMax"/>
        </c:scaling>
        <c:delete val="0"/>
        <c:axPos val="l"/>
        <c:majorGridlines/>
        <c:numFmt formatCode="#,##0.00\ &quot;zł&quot;" sourceLinked="1"/>
        <c:majorTickMark val="out"/>
        <c:minorTickMark val="none"/>
        <c:tickLblPos val="nextTo"/>
        <c:crossAx val="1421331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362773552079551"/>
          <c:y val="0.85035571928322329"/>
          <c:w val="0.13644904288985071"/>
          <c:h val="7.7787088697461801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954E1C-B8C4-4586-8359-4A50B91DD84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AB541F0-5D7D-404D-A71D-0E1CCB73A0EB}">
      <dgm:prSet custT="1"/>
      <dgm:spPr/>
      <dgm:t>
        <a:bodyPr/>
        <a:lstStyle/>
        <a:p>
          <a:pPr algn="ctr" rtl="0"/>
          <a:r>
            <a:rPr lang="pl-PL" sz="3200" b="1" dirty="0" smtClean="0">
              <a:solidFill>
                <a:srgbClr val="C00000"/>
              </a:solidFill>
              <a:ea typeface="+mj-ea"/>
              <a:cs typeface="+mj-cs"/>
            </a:rPr>
            <a:t>SERDECZNIE WITAMY</a:t>
          </a:r>
          <a:endParaRPr lang="pl-PL" sz="3200" dirty="0">
            <a:solidFill>
              <a:srgbClr val="C00000"/>
            </a:solidFill>
          </a:endParaRPr>
        </a:p>
      </dgm:t>
    </dgm:pt>
    <dgm:pt modelId="{F84E8C17-003A-4CBE-AEE7-338952D6AB81}" type="parTrans" cxnId="{ECC858D9-B9AC-4C06-B3A6-0EDC8D9D8982}">
      <dgm:prSet/>
      <dgm:spPr/>
      <dgm:t>
        <a:bodyPr/>
        <a:lstStyle/>
        <a:p>
          <a:pPr algn="ctr"/>
          <a:endParaRPr lang="pl-PL"/>
        </a:p>
      </dgm:t>
    </dgm:pt>
    <dgm:pt modelId="{C95FDF19-3F13-41AC-88EE-C88469E85403}" type="sibTrans" cxnId="{ECC858D9-B9AC-4C06-B3A6-0EDC8D9D8982}">
      <dgm:prSet/>
      <dgm:spPr/>
      <dgm:t>
        <a:bodyPr/>
        <a:lstStyle/>
        <a:p>
          <a:pPr algn="ctr"/>
          <a:endParaRPr lang="pl-PL"/>
        </a:p>
      </dgm:t>
    </dgm:pt>
    <dgm:pt modelId="{23E242C7-B3F7-4562-9004-E2AEBBC2B618}">
      <dgm:prSet custT="1"/>
      <dgm:spPr/>
      <dgm:t>
        <a:bodyPr/>
        <a:lstStyle/>
        <a:p>
          <a:pPr algn="ctr" rtl="0"/>
          <a:r>
            <a:rPr lang="pl-PL" sz="2800" b="1" dirty="0" smtClean="0">
              <a:solidFill>
                <a:schemeClr val="tx2"/>
              </a:solidFill>
            </a:rPr>
            <a:t>Wójta Gminy Kowale Oleckie</a:t>
          </a:r>
          <a:br>
            <a:rPr lang="pl-PL" sz="2800" b="1" dirty="0" smtClean="0">
              <a:solidFill>
                <a:schemeClr val="tx2"/>
              </a:solidFill>
            </a:rPr>
          </a:br>
          <a:r>
            <a:rPr lang="pl-PL" sz="2800" b="1" dirty="0" smtClean="0">
              <a:solidFill>
                <a:schemeClr val="tx2"/>
              </a:solidFill>
            </a:rPr>
            <a:t>oraz Radnych Gminy Kowale Oleckie</a:t>
          </a:r>
          <a:endParaRPr lang="pl-PL" sz="2800" dirty="0">
            <a:solidFill>
              <a:schemeClr val="tx2"/>
            </a:solidFill>
          </a:endParaRPr>
        </a:p>
      </dgm:t>
    </dgm:pt>
    <dgm:pt modelId="{0C401745-F74F-4152-88A8-9A43FE34638D}" type="parTrans" cxnId="{99BB1DF3-3548-48D3-9EA6-DFCC7FEE9820}">
      <dgm:prSet/>
      <dgm:spPr/>
      <dgm:t>
        <a:bodyPr/>
        <a:lstStyle/>
        <a:p>
          <a:pPr algn="ctr"/>
          <a:endParaRPr lang="pl-PL"/>
        </a:p>
      </dgm:t>
    </dgm:pt>
    <dgm:pt modelId="{551AFDEA-C585-4147-86E3-0C370A8BE3A4}" type="sibTrans" cxnId="{99BB1DF3-3548-48D3-9EA6-DFCC7FEE9820}">
      <dgm:prSet/>
      <dgm:spPr/>
      <dgm:t>
        <a:bodyPr/>
        <a:lstStyle/>
        <a:p>
          <a:pPr algn="ctr"/>
          <a:endParaRPr lang="pl-PL"/>
        </a:p>
      </dgm:t>
    </dgm:pt>
    <dgm:pt modelId="{A6F32161-60FB-40CA-B409-564AD69C7341}" type="pres">
      <dgm:prSet presAssocID="{78954E1C-B8C4-4586-8359-4A50B91DD84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E8160703-34D1-4141-92B7-271B0AD42208}" type="pres">
      <dgm:prSet presAssocID="{7AB541F0-5D7D-404D-A71D-0E1CCB73A0EB}" presName="thickLine" presStyleLbl="alignNode1" presStyleIdx="0" presStyleCnt="2"/>
      <dgm:spPr/>
      <dgm:t>
        <a:bodyPr/>
        <a:lstStyle/>
        <a:p>
          <a:endParaRPr lang="pl-PL"/>
        </a:p>
      </dgm:t>
    </dgm:pt>
    <dgm:pt modelId="{911FDB50-9633-43EE-A701-B9271EEF4182}" type="pres">
      <dgm:prSet presAssocID="{7AB541F0-5D7D-404D-A71D-0E1CCB73A0EB}" presName="horz1" presStyleCnt="0"/>
      <dgm:spPr/>
    </dgm:pt>
    <dgm:pt modelId="{6B073549-FECF-4577-9C06-3597AC920D4A}" type="pres">
      <dgm:prSet presAssocID="{7AB541F0-5D7D-404D-A71D-0E1CCB73A0EB}" presName="tx1" presStyleLbl="revTx" presStyleIdx="0" presStyleCnt="2" custScaleY="67852" custLinFactNeighborY="8572"/>
      <dgm:spPr/>
      <dgm:t>
        <a:bodyPr/>
        <a:lstStyle/>
        <a:p>
          <a:endParaRPr lang="pl-PL"/>
        </a:p>
      </dgm:t>
    </dgm:pt>
    <dgm:pt modelId="{24C18F3E-6848-4FCA-8BC2-92E752450466}" type="pres">
      <dgm:prSet presAssocID="{7AB541F0-5D7D-404D-A71D-0E1CCB73A0EB}" presName="vert1" presStyleCnt="0"/>
      <dgm:spPr/>
    </dgm:pt>
    <dgm:pt modelId="{C70EC3C2-22C7-4266-8F63-F2C0A1F84474}" type="pres">
      <dgm:prSet presAssocID="{23E242C7-B3F7-4562-9004-E2AEBBC2B618}" presName="thickLine" presStyleLbl="alignNode1" presStyleIdx="1" presStyleCnt="2"/>
      <dgm:spPr/>
    </dgm:pt>
    <dgm:pt modelId="{78151828-B0CA-4009-BD29-F4D90344637E}" type="pres">
      <dgm:prSet presAssocID="{23E242C7-B3F7-4562-9004-E2AEBBC2B618}" presName="horz1" presStyleCnt="0"/>
      <dgm:spPr/>
    </dgm:pt>
    <dgm:pt modelId="{0A6675A4-86AE-428A-8C86-C842183FC28E}" type="pres">
      <dgm:prSet presAssocID="{23E242C7-B3F7-4562-9004-E2AEBBC2B618}" presName="tx1" presStyleLbl="revTx" presStyleIdx="1" presStyleCnt="2" custLinFactNeighborX="-375" custLinFactNeighborY="29774"/>
      <dgm:spPr/>
      <dgm:t>
        <a:bodyPr/>
        <a:lstStyle/>
        <a:p>
          <a:endParaRPr lang="pl-PL"/>
        </a:p>
      </dgm:t>
    </dgm:pt>
    <dgm:pt modelId="{6375F2BA-1BEB-4931-8649-AC053F83397D}" type="pres">
      <dgm:prSet presAssocID="{23E242C7-B3F7-4562-9004-E2AEBBC2B618}" presName="vert1" presStyleCnt="0"/>
      <dgm:spPr/>
    </dgm:pt>
  </dgm:ptLst>
  <dgm:cxnLst>
    <dgm:cxn modelId="{5F9B23C8-342A-430F-83B0-7D2A0E7A129D}" type="presOf" srcId="{23E242C7-B3F7-4562-9004-E2AEBBC2B618}" destId="{0A6675A4-86AE-428A-8C86-C842183FC28E}" srcOrd="0" destOrd="0" presId="urn:microsoft.com/office/officeart/2008/layout/LinedList"/>
    <dgm:cxn modelId="{1F036D70-1DA9-4B0D-9A49-851558381E42}" type="presOf" srcId="{7AB541F0-5D7D-404D-A71D-0E1CCB73A0EB}" destId="{6B073549-FECF-4577-9C06-3597AC920D4A}" srcOrd="0" destOrd="0" presId="urn:microsoft.com/office/officeart/2008/layout/LinedList"/>
    <dgm:cxn modelId="{99BB1DF3-3548-48D3-9EA6-DFCC7FEE9820}" srcId="{78954E1C-B8C4-4586-8359-4A50B91DD84E}" destId="{23E242C7-B3F7-4562-9004-E2AEBBC2B618}" srcOrd="1" destOrd="0" parTransId="{0C401745-F74F-4152-88A8-9A43FE34638D}" sibTransId="{551AFDEA-C585-4147-86E3-0C370A8BE3A4}"/>
    <dgm:cxn modelId="{ECC858D9-B9AC-4C06-B3A6-0EDC8D9D8982}" srcId="{78954E1C-B8C4-4586-8359-4A50B91DD84E}" destId="{7AB541F0-5D7D-404D-A71D-0E1CCB73A0EB}" srcOrd="0" destOrd="0" parTransId="{F84E8C17-003A-4CBE-AEE7-338952D6AB81}" sibTransId="{C95FDF19-3F13-41AC-88EE-C88469E85403}"/>
    <dgm:cxn modelId="{290035B9-AA07-4BFB-B02B-80C75519B8A2}" type="presOf" srcId="{78954E1C-B8C4-4586-8359-4A50B91DD84E}" destId="{A6F32161-60FB-40CA-B409-564AD69C7341}" srcOrd="0" destOrd="0" presId="urn:microsoft.com/office/officeart/2008/layout/LinedList"/>
    <dgm:cxn modelId="{FC104F9B-9A62-4751-B0C7-1EEE6D56DF83}" type="presParOf" srcId="{A6F32161-60FB-40CA-B409-564AD69C7341}" destId="{E8160703-34D1-4141-92B7-271B0AD42208}" srcOrd="0" destOrd="0" presId="urn:microsoft.com/office/officeart/2008/layout/LinedList"/>
    <dgm:cxn modelId="{13958307-8139-4EFA-99C1-F97C693CFC85}" type="presParOf" srcId="{A6F32161-60FB-40CA-B409-564AD69C7341}" destId="{911FDB50-9633-43EE-A701-B9271EEF4182}" srcOrd="1" destOrd="0" presId="urn:microsoft.com/office/officeart/2008/layout/LinedList"/>
    <dgm:cxn modelId="{43495508-F673-4E07-85FE-DB370F75D397}" type="presParOf" srcId="{911FDB50-9633-43EE-A701-B9271EEF4182}" destId="{6B073549-FECF-4577-9C06-3597AC920D4A}" srcOrd="0" destOrd="0" presId="urn:microsoft.com/office/officeart/2008/layout/LinedList"/>
    <dgm:cxn modelId="{80B0183D-836E-45B3-97E4-53591657E0BF}" type="presParOf" srcId="{911FDB50-9633-43EE-A701-B9271EEF4182}" destId="{24C18F3E-6848-4FCA-8BC2-92E752450466}" srcOrd="1" destOrd="0" presId="urn:microsoft.com/office/officeart/2008/layout/LinedList"/>
    <dgm:cxn modelId="{4C0AC29D-65D2-4735-A190-FA9D2D4FCBF0}" type="presParOf" srcId="{A6F32161-60FB-40CA-B409-564AD69C7341}" destId="{C70EC3C2-22C7-4266-8F63-F2C0A1F84474}" srcOrd="2" destOrd="0" presId="urn:microsoft.com/office/officeart/2008/layout/LinedList"/>
    <dgm:cxn modelId="{899B5FB2-6B69-4683-A9D9-33AE24408746}" type="presParOf" srcId="{A6F32161-60FB-40CA-B409-564AD69C7341}" destId="{78151828-B0CA-4009-BD29-F4D90344637E}" srcOrd="3" destOrd="0" presId="urn:microsoft.com/office/officeart/2008/layout/LinedList"/>
    <dgm:cxn modelId="{F91D589D-7FE1-4DA4-B157-9DABACF4AB85}" type="presParOf" srcId="{78151828-B0CA-4009-BD29-F4D90344637E}" destId="{0A6675A4-86AE-428A-8C86-C842183FC28E}" srcOrd="0" destOrd="0" presId="urn:microsoft.com/office/officeart/2008/layout/LinedList"/>
    <dgm:cxn modelId="{318A9BBF-A464-4263-B650-141847EA341D}" type="presParOf" srcId="{78151828-B0CA-4009-BD29-F4D90344637E}" destId="{6375F2BA-1BEB-4931-8649-AC053F83397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A0D6E0D-8B5E-45E5-B5F2-318C896217F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2FAE8E8-0A21-41F3-9539-F3691650E4AA}">
      <dgm:prSet custT="1"/>
      <dgm:spPr/>
      <dgm:t>
        <a:bodyPr/>
        <a:lstStyle/>
        <a:p>
          <a:pPr algn="ctr" rtl="0"/>
          <a:r>
            <a:rPr lang="pl-PL" sz="1400" b="1" dirty="0" smtClean="0"/>
            <a:t>Strumień odpadów komunalnych z 12 gmin ZMGK w 2018 r.  (1/3)</a:t>
          </a:r>
          <a:endParaRPr lang="pl-PL" sz="1400" dirty="0"/>
        </a:p>
      </dgm:t>
    </dgm:pt>
    <dgm:pt modelId="{B8403C94-F9B4-4F27-ADC2-C8A3E0E79D83}" type="parTrans" cxnId="{5643DEAB-C5E2-419A-BA18-6A05A65C4D9B}">
      <dgm:prSet/>
      <dgm:spPr/>
      <dgm:t>
        <a:bodyPr/>
        <a:lstStyle/>
        <a:p>
          <a:endParaRPr lang="pl-PL"/>
        </a:p>
      </dgm:t>
    </dgm:pt>
    <dgm:pt modelId="{E2F0F628-7174-4BB1-8328-D9A81048C9A8}" type="sibTrans" cxnId="{5643DEAB-C5E2-419A-BA18-6A05A65C4D9B}">
      <dgm:prSet/>
      <dgm:spPr/>
      <dgm:t>
        <a:bodyPr/>
        <a:lstStyle/>
        <a:p>
          <a:endParaRPr lang="pl-PL"/>
        </a:p>
      </dgm:t>
    </dgm:pt>
    <dgm:pt modelId="{9826549E-1804-4B95-8389-E6083440FCFC}" type="pres">
      <dgm:prSet presAssocID="{7A0D6E0D-8B5E-45E5-B5F2-318C896217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2EF4934-A450-40AE-8E28-059A790E934F}" type="pres">
      <dgm:prSet presAssocID="{42FAE8E8-0A21-41F3-9539-F3691650E4A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039E4150-8285-4B9E-BFB4-E355DBAB30BE}" type="presOf" srcId="{42FAE8E8-0A21-41F3-9539-F3691650E4AA}" destId="{12EF4934-A450-40AE-8E28-059A790E934F}" srcOrd="0" destOrd="0" presId="urn:microsoft.com/office/officeart/2005/8/layout/vList2"/>
    <dgm:cxn modelId="{E502124D-D168-4635-A77C-DFB3374C2F01}" type="presOf" srcId="{7A0D6E0D-8B5E-45E5-B5F2-318C896217F8}" destId="{9826549E-1804-4B95-8389-E6083440FCFC}" srcOrd="0" destOrd="0" presId="urn:microsoft.com/office/officeart/2005/8/layout/vList2"/>
    <dgm:cxn modelId="{5643DEAB-C5E2-419A-BA18-6A05A65C4D9B}" srcId="{7A0D6E0D-8B5E-45E5-B5F2-318C896217F8}" destId="{42FAE8E8-0A21-41F3-9539-F3691650E4AA}" srcOrd="0" destOrd="0" parTransId="{B8403C94-F9B4-4F27-ADC2-C8A3E0E79D83}" sibTransId="{E2F0F628-7174-4BB1-8328-D9A81048C9A8}"/>
    <dgm:cxn modelId="{0186B875-AD9B-495F-B141-760EFEF37165}" type="presParOf" srcId="{9826549E-1804-4B95-8389-E6083440FCFC}" destId="{12EF4934-A450-40AE-8E28-059A790E93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A0D6E0D-8B5E-45E5-B5F2-318C896217F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2FAE8E8-0A21-41F3-9539-F3691650E4AA}">
      <dgm:prSet custT="1"/>
      <dgm:spPr/>
      <dgm:t>
        <a:bodyPr/>
        <a:lstStyle/>
        <a:p>
          <a:pPr algn="ctr" rtl="0"/>
          <a:r>
            <a:rPr lang="pl-PL" sz="1400" b="1" dirty="0" smtClean="0"/>
            <a:t>Strumień odpadów komunalnych z 12 gmin ZMGK w 2018 r.  (2/3)</a:t>
          </a:r>
          <a:endParaRPr lang="pl-PL" sz="1400" dirty="0"/>
        </a:p>
      </dgm:t>
    </dgm:pt>
    <dgm:pt modelId="{B8403C94-F9B4-4F27-ADC2-C8A3E0E79D83}" type="parTrans" cxnId="{5643DEAB-C5E2-419A-BA18-6A05A65C4D9B}">
      <dgm:prSet/>
      <dgm:spPr/>
      <dgm:t>
        <a:bodyPr/>
        <a:lstStyle/>
        <a:p>
          <a:endParaRPr lang="pl-PL"/>
        </a:p>
      </dgm:t>
    </dgm:pt>
    <dgm:pt modelId="{E2F0F628-7174-4BB1-8328-D9A81048C9A8}" type="sibTrans" cxnId="{5643DEAB-C5E2-419A-BA18-6A05A65C4D9B}">
      <dgm:prSet/>
      <dgm:spPr/>
      <dgm:t>
        <a:bodyPr/>
        <a:lstStyle/>
        <a:p>
          <a:endParaRPr lang="pl-PL"/>
        </a:p>
      </dgm:t>
    </dgm:pt>
    <dgm:pt modelId="{9826549E-1804-4B95-8389-E6083440FCFC}" type="pres">
      <dgm:prSet presAssocID="{7A0D6E0D-8B5E-45E5-B5F2-318C896217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2EF4934-A450-40AE-8E28-059A790E934F}" type="pres">
      <dgm:prSet presAssocID="{42FAE8E8-0A21-41F3-9539-F3691650E4A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183E3C3D-EC61-45D7-8B47-49BE88E81ED2}" type="presOf" srcId="{42FAE8E8-0A21-41F3-9539-F3691650E4AA}" destId="{12EF4934-A450-40AE-8E28-059A790E934F}" srcOrd="0" destOrd="0" presId="urn:microsoft.com/office/officeart/2005/8/layout/vList2"/>
    <dgm:cxn modelId="{5643DEAB-C5E2-419A-BA18-6A05A65C4D9B}" srcId="{7A0D6E0D-8B5E-45E5-B5F2-318C896217F8}" destId="{42FAE8E8-0A21-41F3-9539-F3691650E4AA}" srcOrd="0" destOrd="0" parTransId="{B8403C94-F9B4-4F27-ADC2-C8A3E0E79D83}" sibTransId="{E2F0F628-7174-4BB1-8328-D9A81048C9A8}"/>
    <dgm:cxn modelId="{8123F381-6B54-413A-8EA7-39C847530A03}" type="presOf" srcId="{7A0D6E0D-8B5E-45E5-B5F2-318C896217F8}" destId="{9826549E-1804-4B95-8389-E6083440FCFC}" srcOrd="0" destOrd="0" presId="urn:microsoft.com/office/officeart/2005/8/layout/vList2"/>
    <dgm:cxn modelId="{A6BCC311-E316-46BE-811C-2D7366AD17DF}" type="presParOf" srcId="{9826549E-1804-4B95-8389-E6083440FCFC}" destId="{12EF4934-A450-40AE-8E28-059A790E93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A0D6E0D-8B5E-45E5-B5F2-318C896217F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2FAE8E8-0A21-41F3-9539-F3691650E4AA}">
      <dgm:prSet custT="1"/>
      <dgm:spPr/>
      <dgm:t>
        <a:bodyPr/>
        <a:lstStyle/>
        <a:p>
          <a:pPr algn="ctr" rtl="0"/>
          <a:r>
            <a:rPr lang="pl-PL" sz="1400" b="1" dirty="0" smtClean="0"/>
            <a:t>Strumień odpadów komunalnych z 12 gmin ZMGK w 2018 r.  (3/3)</a:t>
          </a:r>
          <a:endParaRPr lang="pl-PL" sz="1400" dirty="0"/>
        </a:p>
      </dgm:t>
    </dgm:pt>
    <dgm:pt modelId="{B8403C94-F9B4-4F27-ADC2-C8A3E0E79D83}" type="parTrans" cxnId="{5643DEAB-C5E2-419A-BA18-6A05A65C4D9B}">
      <dgm:prSet/>
      <dgm:spPr/>
      <dgm:t>
        <a:bodyPr/>
        <a:lstStyle/>
        <a:p>
          <a:endParaRPr lang="pl-PL"/>
        </a:p>
      </dgm:t>
    </dgm:pt>
    <dgm:pt modelId="{E2F0F628-7174-4BB1-8328-D9A81048C9A8}" type="sibTrans" cxnId="{5643DEAB-C5E2-419A-BA18-6A05A65C4D9B}">
      <dgm:prSet/>
      <dgm:spPr/>
      <dgm:t>
        <a:bodyPr/>
        <a:lstStyle/>
        <a:p>
          <a:endParaRPr lang="pl-PL"/>
        </a:p>
      </dgm:t>
    </dgm:pt>
    <dgm:pt modelId="{9826549E-1804-4B95-8389-E6083440FCFC}" type="pres">
      <dgm:prSet presAssocID="{7A0D6E0D-8B5E-45E5-B5F2-318C896217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2EF4934-A450-40AE-8E28-059A790E934F}" type="pres">
      <dgm:prSet presAssocID="{42FAE8E8-0A21-41F3-9539-F3691650E4A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90C1EA2-09CB-40D4-8122-4B3097769783}" type="presOf" srcId="{7A0D6E0D-8B5E-45E5-B5F2-318C896217F8}" destId="{9826549E-1804-4B95-8389-E6083440FCFC}" srcOrd="0" destOrd="0" presId="urn:microsoft.com/office/officeart/2005/8/layout/vList2"/>
    <dgm:cxn modelId="{5643DEAB-C5E2-419A-BA18-6A05A65C4D9B}" srcId="{7A0D6E0D-8B5E-45E5-B5F2-318C896217F8}" destId="{42FAE8E8-0A21-41F3-9539-F3691650E4AA}" srcOrd="0" destOrd="0" parTransId="{B8403C94-F9B4-4F27-ADC2-C8A3E0E79D83}" sibTransId="{E2F0F628-7174-4BB1-8328-D9A81048C9A8}"/>
    <dgm:cxn modelId="{9F2EDB4B-36A0-4E1D-BC6C-3061A2E87DA1}" type="presOf" srcId="{42FAE8E8-0A21-41F3-9539-F3691650E4AA}" destId="{12EF4934-A450-40AE-8E28-059A790E934F}" srcOrd="0" destOrd="0" presId="urn:microsoft.com/office/officeart/2005/8/layout/vList2"/>
    <dgm:cxn modelId="{85948477-B6CD-4BCE-A27A-71967DD99DBE}" type="presParOf" srcId="{9826549E-1804-4B95-8389-E6083440FCFC}" destId="{12EF4934-A450-40AE-8E28-059A790E93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A0D6E0D-8B5E-45E5-B5F2-318C896217F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2FAE8E8-0A21-41F3-9539-F3691650E4AA}">
      <dgm:prSet custT="1"/>
      <dgm:spPr/>
      <dgm:t>
        <a:bodyPr/>
        <a:lstStyle/>
        <a:p>
          <a:pPr algn="ctr" rtl="0"/>
          <a:r>
            <a:rPr lang="pl-PL" sz="1600" b="1" dirty="0" smtClean="0"/>
            <a:t>Strumień odpadów komunalnych z 12 gmin ZMGK  </a:t>
          </a:r>
          <a:r>
            <a:rPr lang="pl-PL" sz="1600" dirty="0" smtClean="0"/>
            <a:t>(</a:t>
          </a:r>
          <a:r>
            <a:rPr lang="pl-PL" sz="1600" b="1" dirty="0" smtClean="0"/>
            <a:t>w latach 2012-2018)</a:t>
          </a:r>
          <a:endParaRPr lang="pl-PL" sz="1400" b="1" dirty="0"/>
        </a:p>
      </dgm:t>
    </dgm:pt>
    <dgm:pt modelId="{B8403C94-F9B4-4F27-ADC2-C8A3E0E79D83}" type="parTrans" cxnId="{5643DEAB-C5E2-419A-BA18-6A05A65C4D9B}">
      <dgm:prSet/>
      <dgm:spPr/>
      <dgm:t>
        <a:bodyPr/>
        <a:lstStyle/>
        <a:p>
          <a:endParaRPr lang="pl-PL"/>
        </a:p>
      </dgm:t>
    </dgm:pt>
    <dgm:pt modelId="{E2F0F628-7174-4BB1-8328-D9A81048C9A8}" type="sibTrans" cxnId="{5643DEAB-C5E2-419A-BA18-6A05A65C4D9B}">
      <dgm:prSet/>
      <dgm:spPr/>
      <dgm:t>
        <a:bodyPr/>
        <a:lstStyle/>
        <a:p>
          <a:endParaRPr lang="pl-PL"/>
        </a:p>
      </dgm:t>
    </dgm:pt>
    <dgm:pt modelId="{9826549E-1804-4B95-8389-E6083440FCFC}" type="pres">
      <dgm:prSet presAssocID="{7A0D6E0D-8B5E-45E5-B5F2-318C896217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2EF4934-A450-40AE-8E28-059A790E934F}" type="pres">
      <dgm:prSet presAssocID="{42FAE8E8-0A21-41F3-9539-F3691650E4A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FD3DAA79-6827-41AB-9079-5E19D7AB6F6D}" type="presOf" srcId="{7A0D6E0D-8B5E-45E5-B5F2-318C896217F8}" destId="{9826549E-1804-4B95-8389-E6083440FCFC}" srcOrd="0" destOrd="0" presId="urn:microsoft.com/office/officeart/2005/8/layout/vList2"/>
    <dgm:cxn modelId="{5643DEAB-C5E2-419A-BA18-6A05A65C4D9B}" srcId="{7A0D6E0D-8B5E-45E5-B5F2-318C896217F8}" destId="{42FAE8E8-0A21-41F3-9539-F3691650E4AA}" srcOrd="0" destOrd="0" parTransId="{B8403C94-F9B4-4F27-ADC2-C8A3E0E79D83}" sibTransId="{E2F0F628-7174-4BB1-8328-D9A81048C9A8}"/>
    <dgm:cxn modelId="{89465E18-8CD5-44A4-92EC-898F1F5A62E2}" type="presOf" srcId="{42FAE8E8-0A21-41F3-9539-F3691650E4AA}" destId="{12EF4934-A450-40AE-8E28-059A790E934F}" srcOrd="0" destOrd="0" presId="urn:microsoft.com/office/officeart/2005/8/layout/vList2"/>
    <dgm:cxn modelId="{A9CA54E2-B09C-4A25-A61D-C0A00386DD2B}" type="presParOf" srcId="{9826549E-1804-4B95-8389-E6083440FCFC}" destId="{12EF4934-A450-40AE-8E28-059A790E93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8954E1C-B8C4-4586-8359-4A50B91DD84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AB541F0-5D7D-404D-A71D-0E1CCB73A0EB}">
      <dgm:prSet/>
      <dgm:spPr/>
      <dgm:t>
        <a:bodyPr/>
        <a:lstStyle/>
        <a:p>
          <a:pPr algn="ctr" rtl="0"/>
          <a:r>
            <a:rPr lang="pl-PL" b="1" dirty="0" smtClean="0">
              <a:solidFill>
                <a:schemeClr val="tx2">
                  <a:lumMod val="50000"/>
                </a:schemeClr>
              </a:solidFill>
            </a:rPr>
            <a:t>Bieżąca analiza</a:t>
          </a:r>
          <a:endParaRPr lang="pl-PL" dirty="0">
            <a:solidFill>
              <a:schemeClr val="tx2">
                <a:lumMod val="50000"/>
              </a:schemeClr>
            </a:solidFill>
          </a:endParaRPr>
        </a:p>
      </dgm:t>
    </dgm:pt>
    <dgm:pt modelId="{F84E8C17-003A-4CBE-AEE7-338952D6AB81}" type="parTrans" cxnId="{ECC858D9-B9AC-4C06-B3A6-0EDC8D9D8982}">
      <dgm:prSet/>
      <dgm:spPr/>
      <dgm:t>
        <a:bodyPr/>
        <a:lstStyle/>
        <a:p>
          <a:endParaRPr lang="pl-PL"/>
        </a:p>
      </dgm:t>
    </dgm:pt>
    <dgm:pt modelId="{C95FDF19-3F13-41AC-88EE-C88469E85403}" type="sibTrans" cxnId="{ECC858D9-B9AC-4C06-B3A6-0EDC8D9D8982}">
      <dgm:prSet/>
      <dgm:spPr/>
      <dgm:t>
        <a:bodyPr/>
        <a:lstStyle/>
        <a:p>
          <a:endParaRPr lang="pl-PL"/>
        </a:p>
      </dgm:t>
    </dgm:pt>
    <dgm:pt modelId="{23E242C7-B3F7-4562-9004-E2AEBBC2B618}">
      <dgm:prSet/>
      <dgm:spPr/>
      <dgm:t>
        <a:bodyPr/>
        <a:lstStyle/>
        <a:p>
          <a:pPr algn="ctr" rtl="0"/>
          <a:r>
            <a:rPr lang="pl-PL" b="1" dirty="0" smtClean="0">
              <a:solidFill>
                <a:schemeClr val="tx2">
                  <a:lumMod val="50000"/>
                </a:schemeClr>
              </a:solidFill>
            </a:rPr>
            <a:t>kosztów funkcjonowania</a:t>
          </a:r>
          <a:endParaRPr lang="pl-PL" b="1" dirty="0">
            <a:solidFill>
              <a:schemeClr val="tx2">
                <a:lumMod val="50000"/>
              </a:schemeClr>
            </a:solidFill>
          </a:endParaRPr>
        </a:p>
      </dgm:t>
    </dgm:pt>
    <dgm:pt modelId="{0C401745-F74F-4152-88A8-9A43FE34638D}" type="parTrans" cxnId="{99BB1DF3-3548-48D3-9EA6-DFCC7FEE9820}">
      <dgm:prSet/>
      <dgm:spPr/>
      <dgm:t>
        <a:bodyPr/>
        <a:lstStyle/>
        <a:p>
          <a:endParaRPr lang="pl-PL"/>
        </a:p>
      </dgm:t>
    </dgm:pt>
    <dgm:pt modelId="{551AFDEA-C585-4147-86E3-0C370A8BE3A4}" type="sibTrans" cxnId="{99BB1DF3-3548-48D3-9EA6-DFCC7FEE9820}">
      <dgm:prSet/>
      <dgm:spPr/>
      <dgm:t>
        <a:bodyPr/>
        <a:lstStyle/>
        <a:p>
          <a:endParaRPr lang="pl-PL"/>
        </a:p>
      </dgm:t>
    </dgm:pt>
    <dgm:pt modelId="{A6F32161-60FB-40CA-B409-564AD69C7341}" type="pres">
      <dgm:prSet presAssocID="{78954E1C-B8C4-4586-8359-4A50B91DD84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E8160703-34D1-4141-92B7-271B0AD42208}" type="pres">
      <dgm:prSet presAssocID="{7AB541F0-5D7D-404D-A71D-0E1CCB73A0EB}" presName="thickLine" presStyleLbl="alignNode1" presStyleIdx="0" presStyleCnt="2"/>
      <dgm:spPr/>
      <dgm:t>
        <a:bodyPr/>
        <a:lstStyle/>
        <a:p>
          <a:endParaRPr lang="pl-PL"/>
        </a:p>
      </dgm:t>
    </dgm:pt>
    <dgm:pt modelId="{911FDB50-9633-43EE-A701-B9271EEF4182}" type="pres">
      <dgm:prSet presAssocID="{7AB541F0-5D7D-404D-A71D-0E1CCB73A0EB}" presName="horz1" presStyleCnt="0"/>
      <dgm:spPr/>
    </dgm:pt>
    <dgm:pt modelId="{6B073549-FECF-4577-9C06-3597AC920D4A}" type="pres">
      <dgm:prSet presAssocID="{7AB541F0-5D7D-404D-A71D-0E1CCB73A0EB}" presName="tx1" presStyleLbl="revTx" presStyleIdx="0" presStyleCnt="2"/>
      <dgm:spPr/>
      <dgm:t>
        <a:bodyPr/>
        <a:lstStyle/>
        <a:p>
          <a:endParaRPr lang="pl-PL"/>
        </a:p>
      </dgm:t>
    </dgm:pt>
    <dgm:pt modelId="{24C18F3E-6848-4FCA-8BC2-92E752450466}" type="pres">
      <dgm:prSet presAssocID="{7AB541F0-5D7D-404D-A71D-0E1CCB73A0EB}" presName="vert1" presStyleCnt="0"/>
      <dgm:spPr/>
    </dgm:pt>
    <dgm:pt modelId="{C70EC3C2-22C7-4266-8F63-F2C0A1F84474}" type="pres">
      <dgm:prSet presAssocID="{23E242C7-B3F7-4562-9004-E2AEBBC2B618}" presName="thickLine" presStyleLbl="alignNode1" presStyleIdx="1" presStyleCnt="2"/>
      <dgm:spPr/>
    </dgm:pt>
    <dgm:pt modelId="{78151828-B0CA-4009-BD29-F4D90344637E}" type="pres">
      <dgm:prSet presAssocID="{23E242C7-B3F7-4562-9004-E2AEBBC2B618}" presName="horz1" presStyleCnt="0"/>
      <dgm:spPr/>
    </dgm:pt>
    <dgm:pt modelId="{0A6675A4-86AE-428A-8C86-C842183FC28E}" type="pres">
      <dgm:prSet presAssocID="{23E242C7-B3F7-4562-9004-E2AEBBC2B618}" presName="tx1" presStyleLbl="revTx" presStyleIdx="1" presStyleCnt="2"/>
      <dgm:spPr/>
      <dgm:t>
        <a:bodyPr/>
        <a:lstStyle/>
        <a:p>
          <a:endParaRPr lang="pl-PL"/>
        </a:p>
      </dgm:t>
    </dgm:pt>
    <dgm:pt modelId="{6375F2BA-1BEB-4931-8649-AC053F83397D}" type="pres">
      <dgm:prSet presAssocID="{23E242C7-B3F7-4562-9004-E2AEBBC2B618}" presName="vert1" presStyleCnt="0"/>
      <dgm:spPr/>
    </dgm:pt>
  </dgm:ptLst>
  <dgm:cxnLst>
    <dgm:cxn modelId="{99BB1DF3-3548-48D3-9EA6-DFCC7FEE9820}" srcId="{78954E1C-B8C4-4586-8359-4A50B91DD84E}" destId="{23E242C7-B3F7-4562-9004-E2AEBBC2B618}" srcOrd="1" destOrd="0" parTransId="{0C401745-F74F-4152-88A8-9A43FE34638D}" sibTransId="{551AFDEA-C585-4147-86E3-0C370A8BE3A4}"/>
    <dgm:cxn modelId="{D0C536D4-5186-4523-BB3B-BAF5FA0BA536}" type="presOf" srcId="{7AB541F0-5D7D-404D-A71D-0E1CCB73A0EB}" destId="{6B073549-FECF-4577-9C06-3597AC920D4A}" srcOrd="0" destOrd="0" presId="urn:microsoft.com/office/officeart/2008/layout/LinedList"/>
    <dgm:cxn modelId="{F3FDAEC1-4DE8-4E6C-8D14-F149F95CC1D1}" type="presOf" srcId="{78954E1C-B8C4-4586-8359-4A50B91DD84E}" destId="{A6F32161-60FB-40CA-B409-564AD69C7341}" srcOrd="0" destOrd="0" presId="urn:microsoft.com/office/officeart/2008/layout/LinedList"/>
    <dgm:cxn modelId="{ECC858D9-B9AC-4C06-B3A6-0EDC8D9D8982}" srcId="{78954E1C-B8C4-4586-8359-4A50B91DD84E}" destId="{7AB541F0-5D7D-404D-A71D-0E1CCB73A0EB}" srcOrd="0" destOrd="0" parTransId="{F84E8C17-003A-4CBE-AEE7-338952D6AB81}" sibTransId="{C95FDF19-3F13-41AC-88EE-C88469E85403}"/>
    <dgm:cxn modelId="{DE41F03F-50E7-4F5C-9E13-9C28A466F93A}" type="presOf" srcId="{23E242C7-B3F7-4562-9004-E2AEBBC2B618}" destId="{0A6675A4-86AE-428A-8C86-C842183FC28E}" srcOrd="0" destOrd="0" presId="urn:microsoft.com/office/officeart/2008/layout/LinedList"/>
    <dgm:cxn modelId="{794E4A33-EED2-4668-B2BF-CF4095366E4F}" type="presParOf" srcId="{A6F32161-60FB-40CA-B409-564AD69C7341}" destId="{E8160703-34D1-4141-92B7-271B0AD42208}" srcOrd="0" destOrd="0" presId="urn:microsoft.com/office/officeart/2008/layout/LinedList"/>
    <dgm:cxn modelId="{C28D4ECB-3A75-43E6-8A6A-19453CCE8D39}" type="presParOf" srcId="{A6F32161-60FB-40CA-B409-564AD69C7341}" destId="{911FDB50-9633-43EE-A701-B9271EEF4182}" srcOrd="1" destOrd="0" presId="urn:microsoft.com/office/officeart/2008/layout/LinedList"/>
    <dgm:cxn modelId="{BC6073F8-B831-496E-9F7E-187F03510127}" type="presParOf" srcId="{911FDB50-9633-43EE-A701-B9271EEF4182}" destId="{6B073549-FECF-4577-9C06-3597AC920D4A}" srcOrd="0" destOrd="0" presId="urn:microsoft.com/office/officeart/2008/layout/LinedList"/>
    <dgm:cxn modelId="{BDE161C3-B6C3-4EA2-BA70-DC68CB4917F6}" type="presParOf" srcId="{911FDB50-9633-43EE-A701-B9271EEF4182}" destId="{24C18F3E-6848-4FCA-8BC2-92E752450466}" srcOrd="1" destOrd="0" presId="urn:microsoft.com/office/officeart/2008/layout/LinedList"/>
    <dgm:cxn modelId="{82004441-F628-4A12-9334-38F650D21C38}" type="presParOf" srcId="{A6F32161-60FB-40CA-B409-564AD69C7341}" destId="{C70EC3C2-22C7-4266-8F63-F2C0A1F84474}" srcOrd="2" destOrd="0" presId="urn:microsoft.com/office/officeart/2008/layout/LinedList"/>
    <dgm:cxn modelId="{8B9E64BB-3582-47A1-9349-2EBD67421DD0}" type="presParOf" srcId="{A6F32161-60FB-40CA-B409-564AD69C7341}" destId="{78151828-B0CA-4009-BD29-F4D90344637E}" srcOrd="3" destOrd="0" presId="urn:microsoft.com/office/officeart/2008/layout/LinedList"/>
    <dgm:cxn modelId="{9CF6A9AB-DF8C-482C-BBD4-B51AD43F142F}" type="presParOf" srcId="{78151828-B0CA-4009-BD29-F4D90344637E}" destId="{0A6675A4-86AE-428A-8C86-C842183FC28E}" srcOrd="0" destOrd="0" presId="urn:microsoft.com/office/officeart/2008/layout/LinedList"/>
    <dgm:cxn modelId="{178AFCBD-0B89-4375-AEB6-03A8C31916E7}" type="presParOf" srcId="{78151828-B0CA-4009-BD29-F4D90344637E}" destId="{6375F2BA-1BEB-4931-8649-AC053F83397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7731C35-6A7F-43B8-82B5-A71711B366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F97BA27E-195F-46D0-B88E-1E036F999384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pl-PL" b="1" dirty="0" smtClean="0"/>
            <a:t>Rosną ceny zagospodarowania odpadów</a:t>
          </a:r>
          <a:endParaRPr lang="pl-PL" dirty="0"/>
        </a:p>
      </dgm:t>
    </dgm:pt>
    <dgm:pt modelId="{AC2E315F-E972-44E8-89F0-7C2A7F75136B}" type="parTrans" cxnId="{C938017B-7009-4297-995F-34E6F9B3C072}">
      <dgm:prSet/>
      <dgm:spPr/>
      <dgm:t>
        <a:bodyPr/>
        <a:lstStyle/>
        <a:p>
          <a:endParaRPr lang="pl-PL"/>
        </a:p>
      </dgm:t>
    </dgm:pt>
    <dgm:pt modelId="{0EF99175-BBD5-4091-ABA9-9B42FFF70038}" type="sibTrans" cxnId="{C938017B-7009-4297-995F-34E6F9B3C072}">
      <dgm:prSet/>
      <dgm:spPr/>
      <dgm:t>
        <a:bodyPr/>
        <a:lstStyle/>
        <a:p>
          <a:endParaRPr lang="pl-PL"/>
        </a:p>
      </dgm:t>
    </dgm:pt>
    <dgm:pt modelId="{5182EBCB-C537-4B9C-96FE-EBB5A4F006E0}" type="pres">
      <dgm:prSet presAssocID="{D7731C35-6A7F-43B8-82B5-A71711B3666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D7E3BB2-4087-4BAB-8092-53571BE8C639}" type="pres">
      <dgm:prSet presAssocID="{F97BA27E-195F-46D0-B88E-1E036F999384}" presName="parentText" presStyleLbl="node1" presStyleIdx="0" presStyleCnt="1" custLinFactNeighborY="-1254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F2881B55-997D-4028-B20F-499961FEB5F3}" type="presOf" srcId="{D7731C35-6A7F-43B8-82B5-A71711B3666F}" destId="{5182EBCB-C537-4B9C-96FE-EBB5A4F006E0}" srcOrd="0" destOrd="0" presId="urn:microsoft.com/office/officeart/2005/8/layout/vList2"/>
    <dgm:cxn modelId="{ACBF6907-BAC4-4967-A676-A211F8DACC75}" type="presOf" srcId="{F97BA27E-195F-46D0-B88E-1E036F999384}" destId="{FD7E3BB2-4087-4BAB-8092-53571BE8C639}" srcOrd="0" destOrd="0" presId="urn:microsoft.com/office/officeart/2005/8/layout/vList2"/>
    <dgm:cxn modelId="{C938017B-7009-4297-995F-34E6F9B3C072}" srcId="{D7731C35-6A7F-43B8-82B5-A71711B3666F}" destId="{F97BA27E-195F-46D0-B88E-1E036F999384}" srcOrd="0" destOrd="0" parTransId="{AC2E315F-E972-44E8-89F0-7C2A7F75136B}" sibTransId="{0EF99175-BBD5-4091-ABA9-9B42FFF70038}"/>
    <dgm:cxn modelId="{36CC00A2-DA1A-43D5-9B95-DDF48639FD47}" type="presParOf" srcId="{5182EBCB-C537-4B9C-96FE-EBB5A4F006E0}" destId="{FD7E3BB2-4087-4BAB-8092-53571BE8C63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86D6615-253F-4532-AACD-6123BDD778D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70FB0FD-6B94-47D6-9C90-D8EB40D470C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pl-PL" sz="1600" dirty="0" smtClean="0"/>
            <a:t>Każdego roku rosną koszty zagospodarowania</a:t>
          </a:r>
          <a:endParaRPr lang="pl-PL" sz="1600" dirty="0"/>
        </a:p>
      </dgm:t>
    </dgm:pt>
    <dgm:pt modelId="{C77905E6-97F3-41CD-A836-FEC8B0C296DF}" type="parTrans" cxnId="{34D8C91D-E9C8-42BA-9CF8-C456505B9DA3}">
      <dgm:prSet/>
      <dgm:spPr/>
      <dgm:t>
        <a:bodyPr/>
        <a:lstStyle/>
        <a:p>
          <a:endParaRPr lang="pl-PL"/>
        </a:p>
      </dgm:t>
    </dgm:pt>
    <dgm:pt modelId="{82CEE6C5-1C2E-456C-A7AD-BAA7FEAF1900}" type="sibTrans" cxnId="{34D8C91D-E9C8-42BA-9CF8-C456505B9DA3}">
      <dgm:prSet/>
      <dgm:spPr/>
      <dgm:t>
        <a:bodyPr/>
        <a:lstStyle/>
        <a:p>
          <a:endParaRPr lang="pl-PL"/>
        </a:p>
      </dgm:t>
    </dgm:pt>
    <dgm:pt modelId="{4C2EFE8E-0184-454B-8B10-ACE447185410}" type="pres">
      <dgm:prSet presAssocID="{886D6615-253F-4532-AACD-6123BDD778D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D32B570C-86A4-4844-9ABC-4CC031E301F3}" type="pres">
      <dgm:prSet presAssocID="{886D6615-253F-4532-AACD-6123BDD778DE}" presName="arrow" presStyleLbl="bgShp" presStyleIdx="0" presStyleCnt="1" custAng="12886423" custFlipVert="1" custFlipHor="1" custScaleX="21659" custScaleY="5797" custLinFactNeighborX="-86790" custLinFactNeighborY="-67794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pl-PL"/>
        </a:p>
      </dgm:t>
    </dgm:pt>
    <dgm:pt modelId="{A96CFDDE-5B01-4F3F-ABFF-6585FBF416AC}" type="pres">
      <dgm:prSet presAssocID="{886D6615-253F-4532-AACD-6123BDD778DE}" presName="linearProcess" presStyleCnt="0"/>
      <dgm:spPr/>
    </dgm:pt>
    <dgm:pt modelId="{DE683D56-EB6A-428C-A496-DC9C76C3AAAF}" type="pres">
      <dgm:prSet presAssocID="{070FB0FD-6B94-47D6-9C90-D8EB40D470C8}" presName="textNode" presStyleLbl="node1" presStyleIdx="0" presStyleCnt="1" custScaleX="105974" custScaleY="87717" custLinFactNeighborX="-15" custLinFactNeighborY="-2327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34D8C91D-E9C8-42BA-9CF8-C456505B9DA3}" srcId="{886D6615-253F-4532-AACD-6123BDD778DE}" destId="{070FB0FD-6B94-47D6-9C90-D8EB40D470C8}" srcOrd="0" destOrd="0" parTransId="{C77905E6-97F3-41CD-A836-FEC8B0C296DF}" sibTransId="{82CEE6C5-1C2E-456C-A7AD-BAA7FEAF1900}"/>
    <dgm:cxn modelId="{29D43358-F666-4AE1-9E40-84C3A3DBEC17}" type="presOf" srcId="{070FB0FD-6B94-47D6-9C90-D8EB40D470C8}" destId="{DE683D56-EB6A-428C-A496-DC9C76C3AAAF}" srcOrd="0" destOrd="0" presId="urn:microsoft.com/office/officeart/2005/8/layout/hProcess9"/>
    <dgm:cxn modelId="{B7C156E7-7EC8-4952-993E-29C99D2FEE39}" type="presOf" srcId="{886D6615-253F-4532-AACD-6123BDD778DE}" destId="{4C2EFE8E-0184-454B-8B10-ACE447185410}" srcOrd="0" destOrd="0" presId="urn:microsoft.com/office/officeart/2005/8/layout/hProcess9"/>
    <dgm:cxn modelId="{D92E424D-0401-4ACC-8E1F-EC073F43509F}" type="presParOf" srcId="{4C2EFE8E-0184-454B-8B10-ACE447185410}" destId="{D32B570C-86A4-4844-9ABC-4CC031E301F3}" srcOrd="0" destOrd="0" presId="urn:microsoft.com/office/officeart/2005/8/layout/hProcess9"/>
    <dgm:cxn modelId="{C764790F-8699-4BF1-98D7-0DB94AC5741A}" type="presParOf" srcId="{4C2EFE8E-0184-454B-8B10-ACE447185410}" destId="{A96CFDDE-5B01-4F3F-ABFF-6585FBF416AC}" srcOrd="1" destOrd="0" presId="urn:microsoft.com/office/officeart/2005/8/layout/hProcess9"/>
    <dgm:cxn modelId="{059B589E-1E0E-4372-B473-4F32BBFCE3AB}" type="presParOf" srcId="{A96CFDDE-5B01-4F3F-ABFF-6585FBF416AC}" destId="{DE683D56-EB6A-428C-A496-DC9C76C3AAAF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6C5DB1E-5043-404E-B2B9-FA4D395D97F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B8A1110-0960-4427-A6A7-20C1B8BDF762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pl-PL" sz="1800" dirty="0" smtClean="0"/>
            <a:t>Gospodarka odpadami jest coraz droższa</a:t>
          </a:r>
          <a:endParaRPr lang="pl-PL" sz="1800" dirty="0"/>
        </a:p>
      </dgm:t>
    </dgm:pt>
    <dgm:pt modelId="{CDDCA9EB-A295-48AB-8B88-8076B2DD2951}" type="parTrans" cxnId="{93B5B215-D401-4B75-9A43-7EEF95C82915}">
      <dgm:prSet/>
      <dgm:spPr/>
      <dgm:t>
        <a:bodyPr/>
        <a:lstStyle/>
        <a:p>
          <a:endParaRPr lang="pl-PL"/>
        </a:p>
      </dgm:t>
    </dgm:pt>
    <dgm:pt modelId="{F57ADEB6-36BE-4AA6-90BA-E7C321B7404E}" type="sibTrans" cxnId="{93B5B215-D401-4B75-9A43-7EEF95C82915}">
      <dgm:prSet/>
      <dgm:spPr/>
      <dgm:t>
        <a:bodyPr/>
        <a:lstStyle/>
        <a:p>
          <a:endParaRPr lang="pl-PL"/>
        </a:p>
      </dgm:t>
    </dgm:pt>
    <dgm:pt modelId="{16DCC69D-2DA1-4C10-90A7-ACCF62DD3F75}" type="pres">
      <dgm:prSet presAssocID="{06C5DB1E-5043-404E-B2B9-FA4D395D97F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A9B3AFE6-F5E3-48D6-A0A7-B156AC1F4C3A}" type="pres">
      <dgm:prSet presAssocID="{06C5DB1E-5043-404E-B2B9-FA4D395D97FD}" presName="arrow" presStyleLbl="bgShp" presStyleIdx="0" presStyleCnt="1" custAng="18966721" custFlipVert="1" custFlipHor="1" custScaleX="4033" custScaleY="3271" custLinFactNeighborX="36386" custLinFactNeighborY="-25656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pl-PL"/>
        </a:p>
      </dgm:t>
    </dgm:pt>
    <dgm:pt modelId="{BAAA690D-A94B-4A85-9597-6B1031169142}" type="pres">
      <dgm:prSet presAssocID="{06C5DB1E-5043-404E-B2B9-FA4D395D97FD}" presName="linearProcess" presStyleCnt="0"/>
      <dgm:spPr/>
    </dgm:pt>
    <dgm:pt modelId="{96DB82D3-4ED3-4A61-9B11-C6C6D6715A1A}" type="pres">
      <dgm:prSet presAssocID="{7B8A1110-0960-4427-A6A7-20C1B8BDF762}" presName="textNode" presStyleLbl="node1" presStyleIdx="0" presStyleCnt="1" custScaleX="120690" custScaleY="149430" custLinFactNeighborX="-27629" custLinFactNeighborY="4535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93B5B215-D401-4B75-9A43-7EEF95C82915}" srcId="{06C5DB1E-5043-404E-B2B9-FA4D395D97FD}" destId="{7B8A1110-0960-4427-A6A7-20C1B8BDF762}" srcOrd="0" destOrd="0" parTransId="{CDDCA9EB-A295-48AB-8B88-8076B2DD2951}" sibTransId="{F57ADEB6-36BE-4AA6-90BA-E7C321B7404E}"/>
    <dgm:cxn modelId="{D224A80A-CF10-486F-82E0-FACA0B701AC1}" type="presOf" srcId="{7B8A1110-0960-4427-A6A7-20C1B8BDF762}" destId="{96DB82D3-4ED3-4A61-9B11-C6C6D6715A1A}" srcOrd="0" destOrd="0" presId="urn:microsoft.com/office/officeart/2005/8/layout/hProcess9"/>
    <dgm:cxn modelId="{50110567-68F4-4214-96BD-D8FFD4498F36}" type="presOf" srcId="{06C5DB1E-5043-404E-B2B9-FA4D395D97FD}" destId="{16DCC69D-2DA1-4C10-90A7-ACCF62DD3F75}" srcOrd="0" destOrd="0" presId="urn:microsoft.com/office/officeart/2005/8/layout/hProcess9"/>
    <dgm:cxn modelId="{AE9DCBD8-5DA2-4F7F-A073-83497AD325F2}" type="presParOf" srcId="{16DCC69D-2DA1-4C10-90A7-ACCF62DD3F75}" destId="{A9B3AFE6-F5E3-48D6-A0A7-B156AC1F4C3A}" srcOrd="0" destOrd="0" presId="urn:microsoft.com/office/officeart/2005/8/layout/hProcess9"/>
    <dgm:cxn modelId="{61B1879F-046E-45C4-8AB1-3A6E98827B55}" type="presParOf" srcId="{16DCC69D-2DA1-4C10-90A7-ACCF62DD3F75}" destId="{BAAA690D-A94B-4A85-9597-6B1031169142}" srcOrd="1" destOrd="0" presId="urn:microsoft.com/office/officeart/2005/8/layout/hProcess9"/>
    <dgm:cxn modelId="{68E67651-36DA-4E78-8ABE-79FFECAB59C9}" type="presParOf" srcId="{BAAA690D-A94B-4A85-9597-6B1031169142}" destId="{96DB82D3-4ED3-4A61-9B11-C6C6D6715A1A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0C5E3DF-3895-4FC0-948A-63D403C9BBD5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5B881A15-3C25-4F97-B5D7-6EC944905748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pl-PL" sz="1400" dirty="0" smtClean="0"/>
            <a:t>Wpływa na to m.in. przyjmowane obecnie przez rząd prawo w zakresie dodatkowych wymogów i opłat które są nakładane  na firmy zajmujące się przetwarzaniem odpadów</a:t>
          </a:r>
          <a:endParaRPr lang="pl-PL" sz="1400" dirty="0"/>
        </a:p>
      </dgm:t>
    </dgm:pt>
    <dgm:pt modelId="{485A63CF-1300-469F-96A3-74ACAAFCD5F7}" type="parTrans" cxnId="{F5E5F3A4-F318-4E5C-BDD1-F9E0D66B9D0A}">
      <dgm:prSet/>
      <dgm:spPr/>
      <dgm:t>
        <a:bodyPr/>
        <a:lstStyle/>
        <a:p>
          <a:endParaRPr lang="pl-PL"/>
        </a:p>
      </dgm:t>
    </dgm:pt>
    <dgm:pt modelId="{654126CA-53DD-4979-8C5D-1043CB4DEE1A}" type="sibTrans" cxnId="{F5E5F3A4-F318-4E5C-BDD1-F9E0D66B9D0A}">
      <dgm:prSet/>
      <dgm:spPr/>
      <dgm:t>
        <a:bodyPr/>
        <a:lstStyle/>
        <a:p>
          <a:endParaRPr lang="pl-PL"/>
        </a:p>
      </dgm:t>
    </dgm:pt>
    <dgm:pt modelId="{B1747801-0BD2-4CFE-A71E-B2A9130990AA}" type="pres">
      <dgm:prSet presAssocID="{80C5E3DF-3895-4FC0-948A-63D403C9BBD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E32185C-D955-40E4-9AFE-F0BC6636CF71}" type="pres">
      <dgm:prSet presAssocID="{80C5E3DF-3895-4FC0-948A-63D403C9BBD5}" presName="arrow" presStyleLbl="bgShp" presStyleIdx="0" presStyleCnt="1" custAng="16200000" custScaleX="27721" custScaleY="57748" custLinFactX="32259" custLinFactNeighborX="100000" custLinFactNeighborY="-20613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</dgm:pt>
    <dgm:pt modelId="{5D54E0DD-CEB1-4B6F-AB8E-113D5E55893C}" type="pres">
      <dgm:prSet presAssocID="{80C5E3DF-3895-4FC0-948A-63D403C9BBD5}" presName="linearProcess" presStyleCnt="0"/>
      <dgm:spPr/>
    </dgm:pt>
    <dgm:pt modelId="{2C7BC953-11EF-4ACA-AC7A-68E642592A28}" type="pres">
      <dgm:prSet presAssocID="{5B881A15-3C25-4F97-B5D7-6EC944905748}" presName="textNode" presStyleLbl="node1" presStyleIdx="0" presStyleCnt="1" custScaleX="175071" custScaleY="112356" custLinFactNeighborX="781" custLinFactNeighborY="1915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DF1DB208-1473-4E80-886B-F77E579597DD}" type="presOf" srcId="{5B881A15-3C25-4F97-B5D7-6EC944905748}" destId="{2C7BC953-11EF-4ACA-AC7A-68E642592A28}" srcOrd="0" destOrd="0" presId="urn:microsoft.com/office/officeart/2005/8/layout/hProcess9"/>
    <dgm:cxn modelId="{03FA2293-FA09-4AB2-800A-3B73533B40DF}" type="presOf" srcId="{80C5E3DF-3895-4FC0-948A-63D403C9BBD5}" destId="{B1747801-0BD2-4CFE-A71E-B2A9130990AA}" srcOrd="0" destOrd="0" presId="urn:microsoft.com/office/officeart/2005/8/layout/hProcess9"/>
    <dgm:cxn modelId="{F5E5F3A4-F318-4E5C-BDD1-F9E0D66B9D0A}" srcId="{80C5E3DF-3895-4FC0-948A-63D403C9BBD5}" destId="{5B881A15-3C25-4F97-B5D7-6EC944905748}" srcOrd="0" destOrd="0" parTransId="{485A63CF-1300-469F-96A3-74ACAAFCD5F7}" sibTransId="{654126CA-53DD-4979-8C5D-1043CB4DEE1A}"/>
    <dgm:cxn modelId="{5D14C902-E32E-40B7-ABF9-64FF0F2CE85C}" type="presParOf" srcId="{B1747801-0BD2-4CFE-A71E-B2A9130990AA}" destId="{1E32185C-D955-40E4-9AFE-F0BC6636CF71}" srcOrd="0" destOrd="0" presId="urn:microsoft.com/office/officeart/2005/8/layout/hProcess9"/>
    <dgm:cxn modelId="{AEACBDB9-AD64-4F01-B4C6-179A58C868F2}" type="presParOf" srcId="{B1747801-0BD2-4CFE-A71E-B2A9130990AA}" destId="{5D54E0DD-CEB1-4B6F-AB8E-113D5E55893C}" srcOrd="1" destOrd="0" presId="urn:microsoft.com/office/officeart/2005/8/layout/hProcess9"/>
    <dgm:cxn modelId="{888F6FDE-8E25-45B6-8624-666C286B92AC}" type="presParOf" srcId="{5D54E0DD-CEB1-4B6F-AB8E-113D5E55893C}" destId="{2C7BC953-11EF-4ACA-AC7A-68E642592A28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B1AEBE5-0245-4B0E-8B92-A196EF37CF2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l-PL"/>
        </a:p>
      </dgm:t>
    </dgm:pt>
    <dgm:pt modelId="{19A0B173-A270-4F80-B30F-DB37B3AC5B4B}">
      <dgm:prSet custT="1"/>
      <dgm:spPr/>
      <dgm:t>
        <a:bodyPr/>
        <a:lstStyle/>
        <a:p>
          <a:pPr algn="ctr" rtl="0"/>
          <a:r>
            <a:rPr lang="pl-PL" sz="1600" b="1" dirty="0" smtClean="0"/>
            <a:t>Straty Spółki z lat poprzednich</a:t>
          </a:r>
          <a:endParaRPr lang="pl-PL" sz="1600" dirty="0"/>
        </a:p>
      </dgm:t>
    </dgm:pt>
    <dgm:pt modelId="{3EA3AE03-5C15-4EEC-A43F-D6A13D0A91A9}" type="parTrans" cxnId="{9D029564-A1B2-41A3-A0BF-C973C21D9DBF}">
      <dgm:prSet/>
      <dgm:spPr/>
      <dgm:t>
        <a:bodyPr/>
        <a:lstStyle/>
        <a:p>
          <a:endParaRPr lang="pl-PL"/>
        </a:p>
      </dgm:t>
    </dgm:pt>
    <dgm:pt modelId="{2E4DC55F-2224-4A93-AFEF-CA719A7E0A1F}" type="sibTrans" cxnId="{9D029564-A1B2-41A3-A0BF-C973C21D9DBF}">
      <dgm:prSet/>
      <dgm:spPr/>
      <dgm:t>
        <a:bodyPr/>
        <a:lstStyle/>
        <a:p>
          <a:endParaRPr lang="pl-PL"/>
        </a:p>
      </dgm:t>
    </dgm:pt>
    <dgm:pt modelId="{A10F8135-26E1-479F-A340-709DCA072299}" type="pres">
      <dgm:prSet presAssocID="{AB1AEBE5-0245-4B0E-8B92-A196EF37CF2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4E1DC8F6-4710-4D2B-8041-3142BC0F0D57}" type="pres">
      <dgm:prSet presAssocID="{19A0B173-A270-4F80-B30F-DB37B3AC5B4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DC181307-5D20-4B39-B56C-BA057CAD8348}" type="presOf" srcId="{AB1AEBE5-0245-4B0E-8B92-A196EF37CF21}" destId="{A10F8135-26E1-479F-A340-709DCA072299}" srcOrd="0" destOrd="0" presId="urn:microsoft.com/office/officeart/2005/8/layout/vList2"/>
    <dgm:cxn modelId="{9D029564-A1B2-41A3-A0BF-C973C21D9DBF}" srcId="{AB1AEBE5-0245-4B0E-8B92-A196EF37CF21}" destId="{19A0B173-A270-4F80-B30F-DB37B3AC5B4B}" srcOrd="0" destOrd="0" parTransId="{3EA3AE03-5C15-4EEC-A43F-D6A13D0A91A9}" sibTransId="{2E4DC55F-2224-4A93-AFEF-CA719A7E0A1F}"/>
    <dgm:cxn modelId="{0D2CC654-5C49-41D6-846E-02A4C0DA6E84}" type="presOf" srcId="{19A0B173-A270-4F80-B30F-DB37B3AC5B4B}" destId="{4E1DC8F6-4710-4D2B-8041-3142BC0F0D57}" srcOrd="0" destOrd="0" presId="urn:microsoft.com/office/officeart/2005/8/layout/vList2"/>
    <dgm:cxn modelId="{4312BB4E-9EF2-4182-A7C4-87ED7918802C}" type="presParOf" srcId="{A10F8135-26E1-479F-A340-709DCA072299}" destId="{4E1DC8F6-4710-4D2B-8041-3142BC0F0D5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954E1C-B8C4-4586-8359-4A50B91DD84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AB541F0-5D7D-404D-A71D-0E1CCB73A0EB}">
      <dgm:prSet custT="1"/>
      <dgm:spPr/>
      <dgm:t>
        <a:bodyPr/>
        <a:lstStyle/>
        <a:p>
          <a:pPr algn="ctr" rtl="0"/>
          <a:r>
            <a:rPr lang="pl-PL" sz="2400" b="1" dirty="0" smtClean="0">
              <a:solidFill>
                <a:schemeClr val="tx2">
                  <a:lumMod val="75000"/>
                </a:schemeClr>
              </a:solidFill>
            </a:rPr>
            <a:t>Funkcjonowanie Systemu</a:t>
          </a:r>
          <a:br>
            <a:rPr lang="pl-PL" sz="2400" b="1" dirty="0" smtClean="0">
              <a:solidFill>
                <a:schemeClr val="tx2">
                  <a:lumMod val="75000"/>
                </a:schemeClr>
              </a:solidFill>
            </a:rPr>
          </a:br>
          <a:r>
            <a:rPr lang="pl-PL" sz="2400" b="1" dirty="0" smtClean="0">
              <a:solidFill>
                <a:schemeClr val="tx2">
                  <a:lumMod val="75000"/>
                </a:schemeClr>
              </a:solidFill>
            </a:rPr>
            <a:t>Gospodarowania Odpadami Komunalnymi</a:t>
          </a:r>
          <a:endParaRPr lang="pl-PL" sz="2400" dirty="0">
            <a:solidFill>
              <a:schemeClr val="tx2">
                <a:lumMod val="75000"/>
              </a:schemeClr>
            </a:solidFill>
          </a:endParaRPr>
        </a:p>
      </dgm:t>
    </dgm:pt>
    <dgm:pt modelId="{F84E8C17-003A-4CBE-AEE7-338952D6AB81}" type="parTrans" cxnId="{ECC858D9-B9AC-4C06-B3A6-0EDC8D9D8982}">
      <dgm:prSet/>
      <dgm:spPr/>
      <dgm:t>
        <a:bodyPr/>
        <a:lstStyle/>
        <a:p>
          <a:pPr algn="ctr"/>
          <a:endParaRPr lang="pl-PL"/>
        </a:p>
      </dgm:t>
    </dgm:pt>
    <dgm:pt modelId="{C95FDF19-3F13-41AC-88EE-C88469E85403}" type="sibTrans" cxnId="{ECC858D9-B9AC-4C06-B3A6-0EDC8D9D8982}">
      <dgm:prSet/>
      <dgm:spPr/>
      <dgm:t>
        <a:bodyPr/>
        <a:lstStyle/>
        <a:p>
          <a:pPr algn="ctr"/>
          <a:endParaRPr lang="pl-PL"/>
        </a:p>
      </dgm:t>
    </dgm:pt>
    <dgm:pt modelId="{23E242C7-B3F7-4562-9004-E2AEBBC2B618}">
      <dgm:prSet custT="1"/>
      <dgm:spPr/>
      <dgm:t>
        <a:bodyPr/>
        <a:lstStyle/>
        <a:p>
          <a:pPr algn="ctr" rtl="0"/>
          <a:r>
            <a:rPr lang="pl-PL" sz="2000" b="1" dirty="0" smtClean="0">
              <a:solidFill>
                <a:srgbClr val="0070C0"/>
              </a:solidFill>
            </a:rPr>
            <a:t>PGO „Eko-MAZURY” Sp. z o.o.</a:t>
          </a:r>
          <a:br>
            <a:rPr lang="pl-PL" sz="2000" b="1" dirty="0" smtClean="0">
              <a:solidFill>
                <a:srgbClr val="0070C0"/>
              </a:solidFill>
            </a:rPr>
          </a:br>
          <a:endParaRPr lang="pl-PL" sz="2000" dirty="0">
            <a:solidFill>
              <a:srgbClr val="0070C0"/>
            </a:solidFill>
          </a:endParaRPr>
        </a:p>
      </dgm:t>
    </dgm:pt>
    <dgm:pt modelId="{0C401745-F74F-4152-88A8-9A43FE34638D}" type="parTrans" cxnId="{99BB1DF3-3548-48D3-9EA6-DFCC7FEE9820}">
      <dgm:prSet/>
      <dgm:spPr/>
      <dgm:t>
        <a:bodyPr/>
        <a:lstStyle/>
        <a:p>
          <a:pPr algn="ctr"/>
          <a:endParaRPr lang="pl-PL"/>
        </a:p>
      </dgm:t>
    </dgm:pt>
    <dgm:pt modelId="{551AFDEA-C585-4147-86E3-0C370A8BE3A4}" type="sibTrans" cxnId="{99BB1DF3-3548-48D3-9EA6-DFCC7FEE9820}">
      <dgm:prSet/>
      <dgm:spPr/>
      <dgm:t>
        <a:bodyPr/>
        <a:lstStyle/>
        <a:p>
          <a:pPr algn="ctr"/>
          <a:endParaRPr lang="pl-PL"/>
        </a:p>
      </dgm:t>
    </dgm:pt>
    <dgm:pt modelId="{A6F32161-60FB-40CA-B409-564AD69C7341}" type="pres">
      <dgm:prSet presAssocID="{78954E1C-B8C4-4586-8359-4A50B91DD84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E8160703-34D1-4141-92B7-271B0AD42208}" type="pres">
      <dgm:prSet presAssocID="{7AB541F0-5D7D-404D-A71D-0E1CCB73A0EB}" presName="thickLine" presStyleLbl="alignNode1" presStyleIdx="0" presStyleCnt="2"/>
      <dgm:spPr/>
      <dgm:t>
        <a:bodyPr/>
        <a:lstStyle/>
        <a:p>
          <a:endParaRPr lang="pl-PL"/>
        </a:p>
      </dgm:t>
    </dgm:pt>
    <dgm:pt modelId="{911FDB50-9633-43EE-A701-B9271EEF4182}" type="pres">
      <dgm:prSet presAssocID="{7AB541F0-5D7D-404D-A71D-0E1CCB73A0EB}" presName="horz1" presStyleCnt="0"/>
      <dgm:spPr/>
    </dgm:pt>
    <dgm:pt modelId="{6B073549-FECF-4577-9C06-3597AC920D4A}" type="pres">
      <dgm:prSet presAssocID="{7AB541F0-5D7D-404D-A71D-0E1CCB73A0EB}" presName="tx1" presStyleLbl="revTx" presStyleIdx="0" presStyleCnt="2" custLinFactNeighborY="8572"/>
      <dgm:spPr/>
      <dgm:t>
        <a:bodyPr/>
        <a:lstStyle/>
        <a:p>
          <a:endParaRPr lang="pl-PL"/>
        </a:p>
      </dgm:t>
    </dgm:pt>
    <dgm:pt modelId="{24C18F3E-6848-4FCA-8BC2-92E752450466}" type="pres">
      <dgm:prSet presAssocID="{7AB541F0-5D7D-404D-A71D-0E1CCB73A0EB}" presName="vert1" presStyleCnt="0"/>
      <dgm:spPr/>
    </dgm:pt>
    <dgm:pt modelId="{C70EC3C2-22C7-4266-8F63-F2C0A1F84474}" type="pres">
      <dgm:prSet presAssocID="{23E242C7-B3F7-4562-9004-E2AEBBC2B618}" presName="thickLine" presStyleLbl="alignNode1" presStyleIdx="1" presStyleCnt="2"/>
      <dgm:spPr/>
    </dgm:pt>
    <dgm:pt modelId="{78151828-B0CA-4009-BD29-F4D90344637E}" type="pres">
      <dgm:prSet presAssocID="{23E242C7-B3F7-4562-9004-E2AEBBC2B618}" presName="horz1" presStyleCnt="0"/>
      <dgm:spPr/>
    </dgm:pt>
    <dgm:pt modelId="{0A6675A4-86AE-428A-8C86-C842183FC28E}" type="pres">
      <dgm:prSet presAssocID="{23E242C7-B3F7-4562-9004-E2AEBBC2B618}" presName="tx1" presStyleLbl="revTx" presStyleIdx="1" presStyleCnt="2" custLinFactNeighborX="-375" custLinFactNeighborY="29774"/>
      <dgm:spPr/>
      <dgm:t>
        <a:bodyPr/>
        <a:lstStyle/>
        <a:p>
          <a:endParaRPr lang="pl-PL"/>
        </a:p>
      </dgm:t>
    </dgm:pt>
    <dgm:pt modelId="{6375F2BA-1BEB-4931-8649-AC053F83397D}" type="pres">
      <dgm:prSet presAssocID="{23E242C7-B3F7-4562-9004-E2AEBBC2B618}" presName="vert1" presStyleCnt="0"/>
      <dgm:spPr/>
    </dgm:pt>
  </dgm:ptLst>
  <dgm:cxnLst>
    <dgm:cxn modelId="{99BB1DF3-3548-48D3-9EA6-DFCC7FEE9820}" srcId="{78954E1C-B8C4-4586-8359-4A50B91DD84E}" destId="{23E242C7-B3F7-4562-9004-E2AEBBC2B618}" srcOrd="1" destOrd="0" parTransId="{0C401745-F74F-4152-88A8-9A43FE34638D}" sibTransId="{551AFDEA-C585-4147-86E3-0C370A8BE3A4}"/>
    <dgm:cxn modelId="{ECC858D9-B9AC-4C06-B3A6-0EDC8D9D8982}" srcId="{78954E1C-B8C4-4586-8359-4A50B91DD84E}" destId="{7AB541F0-5D7D-404D-A71D-0E1CCB73A0EB}" srcOrd="0" destOrd="0" parTransId="{F84E8C17-003A-4CBE-AEE7-338952D6AB81}" sibTransId="{C95FDF19-3F13-41AC-88EE-C88469E85403}"/>
    <dgm:cxn modelId="{30E86D24-68BC-4C35-9C5B-D392B37F3C64}" type="presOf" srcId="{23E242C7-B3F7-4562-9004-E2AEBBC2B618}" destId="{0A6675A4-86AE-428A-8C86-C842183FC28E}" srcOrd="0" destOrd="0" presId="urn:microsoft.com/office/officeart/2008/layout/LinedList"/>
    <dgm:cxn modelId="{ED733081-3023-472E-AEBD-A2895C9166C5}" type="presOf" srcId="{78954E1C-B8C4-4586-8359-4A50B91DD84E}" destId="{A6F32161-60FB-40CA-B409-564AD69C7341}" srcOrd="0" destOrd="0" presId="urn:microsoft.com/office/officeart/2008/layout/LinedList"/>
    <dgm:cxn modelId="{A2AF4E16-62DB-46CC-B6AD-B511CAA9A604}" type="presOf" srcId="{7AB541F0-5D7D-404D-A71D-0E1CCB73A0EB}" destId="{6B073549-FECF-4577-9C06-3597AC920D4A}" srcOrd="0" destOrd="0" presId="urn:microsoft.com/office/officeart/2008/layout/LinedList"/>
    <dgm:cxn modelId="{B0234E7F-7E7C-4819-985C-270E22F622FB}" type="presParOf" srcId="{A6F32161-60FB-40CA-B409-564AD69C7341}" destId="{E8160703-34D1-4141-92B7-271B0AD42208}" srcOrd="0" destOrd="0" presId="urn:microsoft.com/office/officeart/2008/layout/LinedList"/>
    <dgm:cxn modelId="{8D8416EF-51B2-450D-ADC2-995D44A0C48E}" type="presParOf" srcId="{A6F32161-60FB-40CA-B409-564AD69C7341}" destId="{911FDB50-9633-43EE-A701-B9271EEF4182}" srcOrd="1" destOrd="0" presId="urn:microsoft.com/office/officeart/2008/layout/LinedList"/>
    <dgm:cxn modelId="{4A5B6F8C-96A3-4D45-929B-E94032782AED}" type="presParOf" srcId="{911FDB50-9633-43EE-A701-B9271EEF4182}" destId="{6B073549-FECF-4577-9C06-3597AC920D4A}" srcOrd="0" destOrd="0" presId="urn:microsoft.com/office/officeart/2008/layout/LinedList"/>
    <dgm:cxn modelId="{EF712DA6-0B4D-4377-A0A0-BED752286D4E}" type="presParOf" srcId="{911FDB50-9633-43EE-A701-B9271EEF4182}" destId="{24C18F3E-6848-4FCA-8BC2-92E752450466}" srcOrd="1" destOrd="0" presId="urn:microsoft.com/office/officeart/2008/layout/LinedList"/>
    <dgm:cxn modelId="{2B0AF6BF-D236-47B3-BCFF-AE86DCF5EDCF}" type="presParOf" srcId="{A6F32161-60FB-40CA-B409-564AD69C7341}" destId="{C70EC3C2-22C7-4266-8F63-F2C0A1F84474}" srcOrd="2" destOrd="0" presId="urn:microsoft.com/office/officeart/2008/layout/LinedList"/>
    <dgm:cxn modelId="{39B9756A-9C86-4E67-A666-9F752A4E03CC}" type="presParOf" srcId="{A6F32161-60FB-40CA-B409-564AD69C7341}" destId="{78151828-B0CA-4009-BD29-F4D90344637E}" srcOrd="3" destOrd="0" presId="urn:microsoft.com/office/officeart/2008/layout/LinedList"/>
    <dgm:cxn modelId="{7F857F32-2508-4DD8-8CB8-FCB6981892A8}" type="presParOf" srcId="{78151828-B0CA-4009-BD29-F4D90344637E}" destId="{0A6675A4-86AE-428A-8C86-C842183FC28E}" srcOrd="0" destOrd="0" presId="urn:microsoft.com/office/officeart/2008/layout/LinedList"/>
    <dgm:cxn modelId="{0B018C07-723A-4B13-811E-7E6F92CDBCF4}" type="presParOf" srcId="{78151828-B0CA-4009-BD29-F4D90344637E}" destId="{6375F2BA-1BEB-4931-8649-AC053F83397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B6536EF-8D5B-472D-A334-FB742F6BAE5E}" type="doc">
      <dgm:prSet loTypeId="urn:microsoft.com/office/officeart/2005/8/layout/vList2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pl-PL"/>
        </a:p>
      </dgm:t>
    </dgm:pt>
    <dgm:pt modelId="{677E936A-8F35-4CAB-9CF3-A82CD59447B4}">
      <dgm:prSet custT="1"/>
      <dgm:spPr/>
      <dgm:t>
        <a:bodyPr/>
        <a:lstStyle/>
        <a:p>
          <a:pPr algn="ctr" rtl="0"/>
          <a:r>
            <a:rPr lang="pl-PL" sz="2400" b="1" dirty="0" smtClean="0"/>
            <a:t>- 500 072, 28 zł </a:t>
          </a:r>
          <a:r>
            <a:rPr lang="pl-PL" sz="1400" b="1" dirty="0" smtClean="0"/>
            <a:t>(netto)</a:t>
          </a:r>
          <a:endParaRPr lang="pl-PL" sz="1400" dirty="0"/>
        </a:p>
      </dgm:t>
    </dgm:pt>
    <dgm:pt modelId="{A1D7A325-9181-420F-B627-13FBC19AFAEC}" type="parTrans" cxnId="{D6EA2C95-2577-47DC-B2F8-9FFBF2DA5006}">
      <dgm:prSet/>
      <dgm:spPr/>
      <dgm:t>
        <a:bodyPr/>
        <a:lstStyle/>
        <a:p>
          <a:endParaRPr lang="pl-PL"/>
        </a:p>
      </dgm:t>
    </dgm:pt>
    <dgm:pt modelId="{910D19C6-5647-49E7-A16C-A09417B9F3AD}" type="sibTrans" cxnId="{D6EA2C95-2577-47DC-B2F8-9FFBF2DA5006}">
      <dgm:prSet/>
      <dgm:spPr/>
      <dgm:t>
        <a:bodyPr/>
        <a:lstStyle/>
        <a:p>
          <a:endParaRPr lang="pl-PL"/>
        </a:p>
      </dgm:t>
    </dgm:pt>
    <dgm:pt modelId="{5017ECAA-7D2B-4D87-B9D4-49F4684A0D91}" type="pres">
      <dgm:prSet presAssocID="{DB6536EF-8D5B-472D-A334-FB742F6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0497F185-E646-4547-97B3-B72F259DBCE1}" type="pres">
      <dgm:prSet presAssocID="{677E936A-8F35-4CAB-9CF3-A82CD59447B4}" presName="parentText" presStyleLbl="node1" presStyleIdx="0" presStyleCnt="1" custScaleY="221563" custLinFactNeighborX="2222" custLinFactNeighborY="-434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017D80B7-9FC9-4FF6-82CA-69DB17FE2CF7}" type="presOf" srcId="{DB6536EF-8D5B-472D-A334-FB742F6BAE5E}" destId="{5017ECAA-7D2B-4D87-B9D4-49F4684A0D91}" srcOrd="0" destOrd="0" presId="urn:microsoft.com/office/officeart/2005/8/layout/vList2"/>
    <dgm:cxn modelId="{EF0C8618-5AA8-42DA-A59C-98C80168FD9C}" type="presOf" srcId="{677E936A-8F35-4CAB-9CF3-A82CD59447B4}" destId="{0497F185-E646-4547-97B3-B72F259DBCE1}" srcOrd="0" destOrd="0" presId="urn:microsoft.com/office/officeart/2005/8/layout/vList2"/>
    <dgm:cxn modelId="{D6EA2C95-2577-47DC-B2F8-9FFBF2DA5006}" srcId="{DB6536EF-8D5B-472D-A334-FB742F6BAE5E}" destId="{677E936A-8F35-4CAB-9CF3-A82CD59447B4}" srcOrd="0" destOrd="0" parTransId="{A1D7A325-9181-420F-B627-13FBC19AFAEC}" sibTransId="{910D19C6-5647-49E7-A16C-A09417B9F3AD}"/>
    <dgm:cxn modelId="{112B59C0-FD31-4C36-A3A3-322D0CFD2315}" type="presParOf" srcId="{5017ECAA-7D2B-4D87-B9D4-49F4684A0D91}" destId="{0497F185-E646-4547-97B3-B72F259DBCE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CDE0360-20E6-4F97-BE25-45BD0FEC44D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2FB50EA3-306E-4AC6-99F2-268D36901169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lIns="0" tIns="0" rIns="0" bIns="0" anchor="ctr"/>
        <a:lstStyle/>
        <a:p>
          <a:pPr algn="ctr" rtl="0">
            <a:spcAft>
              <a:spcPts val="0"/>
            </a:spcAft>
          </a:pPr>
          <a:r>
            <a:rPr lang="pl-PL" sz="1800" b="1" dirty="0" smtClean="0">
              <a:solidFill>
                <a:schemeClr val="tx2">
                  <a:lumMod val="75000"/>
                </a:schemeClr>
              </a:solidFill>
            </a:rPr>
            <a:t>Wypracowany zysk</a:t>
          </a:r>
        </a:p>
        <a:p>
          <a:pPr algn="ctr" rtl="0">
            <a:spcAft>
              <a:spcPts val="0"/>
            </a:spcAft>
          </a:pPr>
          <a:r>
            <a:rPr lang="pl-PL" sz="1800" b="1" dirty="0" smtClean="0">
              <a:solidFill>
                <a:schemeClr val="tx2">
                  <a:lumMod val="75000"/>
                </a:schemeClr>
              </a:solidFill>
            </a:rPr>
            <a:t>za 2018 r. </a:t>
          </a:r>
          <a:endParaRPr lang="pl-PL" sz="2000" dirty="0">
            <a:solidFill>
              <a:schemeClr val="tx2">
                <a:lumMod val="75000"/>
              </a:schemeClr>
            </a:solidFill>
          </a:endParaRPr>
        </a:p>
      </dgm:t>
    </dgm:pt>
    <dgm:pt modelId="{AA7B9527-46C3-4E0D-84AC-E27267DE677E}" type="parTrans" cxnId="{8B00AAAC-8939-4148-A87A-CC94B66C2E2E}">
      <dgm:prSet/>
      <dgm:spPr/>
      <dgm:t>
        <a:bodyPr/>
        <a:lstStyle/>
        <a:p>
          <a:endParaRPr lang="pl-PL"/>
        </a:p>
      </dgm:t>
    </dgm:pt>
    <dgm:pt modelId="{B57A37D9-6CF8-4A09-A620-369DE6FBED06}" type="sibTrans" cxnId="{8B00AAAC-8939-4148-A87A-CC94B66C2E2E}">
      <dgm:prSet/>
      <dgm:spPr/>
      <dgm:t>
        <a:bodyPr/>
        <a:lstStyle/>
        <a:p>
          <a:endParaRPr lang="pl-PL"/>
        </a:p>
      </dgm:t>
    </dgm:pt>
    <dgm:pt modelId="{37AA3AA8-7F12-48C4-8A88-6580F5200DD1}" type="pres">
      <dgm:prSet presAssocID="{ACDE0360-20E6-4F97-BE25-45BD0FEC44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13316A7-C798-4E40-9080-FBD49DE1A471}" type="pres">
      <dgm:prSet presAssocID="{2FB50EA3-306E-4AC6-99F2-268D36901169}" presName="parentText" presStyleLbl="node1" presStyleIdx="0" presStyleCnt="1" custScaleY="584962" custLinFactNeighborX="-64282" custLinFactNeighborY="-20429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F8B32C1F-59D1-49E4-B0C3-6CCA847985FD}" type="presOf" srcId="{ACDE0360-20E6-4F97-BE25-45BD0FEC44DF}" destId="{37AA3AA8-7F12-48C4-8A88-6580F5200DD1}" srcOrd="0" destOrd="0" presId="urn:microsoft.com/office/officeart/2005/8/layout/vList2"/>
    <dgm:cxn modelId="{E0D80067-3E2B-49E3-A0CD-76BBAA7817D8}" type="presOf" srcId="{2FB50EA3-306E-4AC6-99F2-268D36901169}" destId="{713316A7-C798-4E40-9080-FBD49DE1A471}" srcOrd="0" destOrd="0" presId="urn:microsoft.com/office/officeart/2005/8/layout/vList2"/>
    <dgm:cxn modelId="{8B00AAAC-8939-4148-A87A-CC94B66C2E2E}" srcId="{ACDE0360-20E6-4F97-BE25-45BD0FEC44DF}" destId="{2FB50EA3-306E-4AC6-99F2-268D36901169}" srcOrd="0" destOrd="0" parTransId="{AA7B9527-46C3-4E0D-84AC-E27267DE677E}" sibTransId="{B57A37D9-6CF8-4A09-A620-369DE6FBED06}"/>
    <dgm:cxn modelId="{702153EA-89C4-4F6C-93DB-EC8B8364C0CE}" type="presParOf" srcId="{37AA3AA8-7F12-48C4-8A88-6580F5200DD1}" destId="{713316A7-C798-4E40-9080-FBD49DE1A47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52A7109-0684-4832-BF3D-EFCA832A7663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E256217C-C747-4CB5-BE13-76AC211B9818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pl-PL" sz="2400" b="1" dirty="0" smtClean="0"/>
            <a:t>386 967,46 zł </a:t>
          </a:r>
          <a:r>
            <a:rPr lang="pl-PL" sz="1400" b="1" dirty="0" smtClean="0"/>
            <a:t>(netto)</a:t>
          </a:r>
          <a:endParaRPr lang="pl-PL" sz="1400" dirty="0"/>
        </a:p>
      </dgm:t>
    </dgm:pt>
    <dgm:pt modelId="{856BCBFD-DF92-4803-8807-974E64019A56}" type="parTrans" cxnId="{753FC6CE-6B09-4459-8363-8037EED2A5FD}">
      <dgm:prSet/>
      <dgm:spPr/>
      <dgm:t>
        <a:bodyPr/>
        <a:lstStyle/>
        <a:p>
          <a:endParaRPr lang="pl-PL"/>
        </a:p>
      </dgm:t>
    </dgm:pt>
    <dgm:pt modelId="{98806BFA-3D4F-4796-837E-7137A36F1E06}" type="sibTrans" cxnId="{753FC6CE-6B09-4459-8363-8037EED2A5FD}">
      <dgm:prSet/>
      <dgm:spPr/>
      <dgm:t>
        <a:bodyPr/>
        <a:lstStyle/>
        <a:p>
          <a:endParaRPr lang="pl-PL"/>
        </a:p>
      </dgm:t>
    </dgm:pt>
    <dgm:pt modelId="{79F25835-7F97-40BD-A4EF-44997B1FF3D9}" type="pres">
      <dgm:prSet presAssocID="{E52A7109-0684-4832-BF3D-EFCA832A76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E86B54A2-A6B9-4642-B7A9-D2C2F0D24495}" type="pres">
      <dgm:prSet presAssocID="{E256217C-C747-4CB5-BE13-76AC211B9818}" presName="parentText" presStyleLbl="node1" presStyleIdx="0" presStyleCnt="1" custLinFactNeighborY="9817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753FC6CE-6B09-4459-8363-8037EED2A5FD}" srcId="{E52A7109-0684-4832-BF3D-EFCA832A7663}" destId="{E256217C-C747-4CB5-BE13-76AC211B9818}" srcOrd="0" destOrd="0" parTransId="{856BCBFD-DF92-4803-8807-974E64019A56}" sibTransId="{98806BFA-3D4F-4796-837E-7137A36F1E06}"/>
    <dgm:cxn modelId="{25E51BBF-8325-4D7F-A78C-A2461B113D72}" type="presOf" srcId="{E256217C-C747-4CB5-BE13-76AC211B9818}" destId="{E86B54A2-A6B9-4642-B7A9-D2C2F0D24495}" srcOrd="0" destOrd="0" presId="urn:microsoft.com/office/officeart/2005/8/layout/vList2"/>
    <dgm:cxn modelId="{F1005932-F7BA-49E6-8D3C-EBEEBBC4DBE0}" type="presOf" srcId="{E52A7109-0684-4832-BF3D-EFCA832A7663}" destId="{79F25835-7F97-40BD-A4EF-44997B1FF3D9}" srcOrd="0" destOrd="0" presId="urn:microsoft.com/office/officeart/2005/8/layout/vList2"/>
    <dgm:cxn modelId="{46D75B9D-3922-4827-9352-07686EAB3459}" type="presParOf" srcId="{79F25835-7F97-40BD-A4EF-44997B1FF3D9}" destId="{E86B54A2-A6B9-4642-B7A9-D2C2F0D244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471F55C-1043-471A-9B14-FC84C40641F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CF399CE7-D60F-4015-A4B1-6CC5239E9BCC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pl-PL" sz="1800" b="1" dirty="0" smtClean="0">
              <a:solidFill>
                <a:schemeClr val="tx2">
                  <a:lumMod val="75000"/>
                </a:schemeClr>
              </a:solidFill>
            </a:rPr>
            <a:t>Wypracowany zysk zostanie przeznaczony na pokrycie straty </a:t>
          </a:r>
          <a:endParaRPr lang="pl-PL" sz="1800" dirty="0">
            <a:solidFill>
              <a:schemeClr val="tx2">
                <a:lumMod val="75000"/>
              </a:schemeClr>
            </a:solidFill>
          </a:endParaRPr>
        </a:p>
      </dgm:t>
    </dgm:pt>
    <dgm:pt modelId="{4BFB9824-9B17-4D7F-AEC1-1B3F784D437B}" type="parTrans" cxnId="{92C627CC-E357-4D65-AF31-6F13AE40A26A}">
      <dgm:prSet/>
      <dgm:spPr/>
      <dgm:t>
        <a:bodyPr/>
        <a:lstStyle/>
        <a:p>
          <a:endParaRPr lang="pl-PL"/>
        </a:p>
      </dgm:t>
    </dgm:pt>
    <dgm:pt modelId="{D01700A9-32C7-4D8B-9C34-39346EE2DDD7}" type="sibTrans" cxnId="{92C627CC-E357-4D65-AF31-6F13AE40A26A}">
      <dgm:prSet/>
      <dgm:spPr/>
      <dgm:t>
        <a:bodyPr/>
        <a:lstStyle/>
        <a:p>
          <a:endParaRPr lang="pl-PL"/>
        </a:p>
      </dgm:t>
    </dgm:pt>
    <dgm:pt modelId="{B1A64CE8-912F-4249-8B7D-BD1F3A8DFF03}" type="pres">
      <dgm:prSet presAssocID="{2471F55C-1043-471A-9B14-FC84C40641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87E6257F-C411-46D8-89FE-5CF9CD0F260B}" type="pres">
      <dgm:prSet presAssocID="{CF399CE7-D60F-4015-A4B1-6CC5239E9BCC}" presName="parentText" presStyleLbl="node1" presStyleIdx="0" presStyleCnt="1" custScaleY="229454" custLinFactNeighborY="-2882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D0978C3A-949F-404C-BC7A-F36DB11A6B13}" type="presOf" srcId="{CF399CE7-D60F-4015-A4B1-6CC5239E9BCC}" destId="{87E6257F-C411-46D8-89FE-5CF9CD0F260B}" srcOrd="0" destOrd="0" presId="urn:microsoft.com/office/officeart/2005/8/layout/vList2"/>
    <dgm:cxn modelId="{0FC1D5C2-AB7C-4E3D-AB5C-365AE4419B4E}" type="presOf" srcId="{2471F55C-1043-471A-9B14-FC84C40641F9}" destId="{B1A64CE8-912F-4249-8B7D-BD1F3A8DFF03}" srcOrd="0" destOrd="0" presId="urn:microsoft.com/office/officeart/2005/8/layout/vList2"/>
    <dgm:cxn modelId="{92C627CC-E357-4D65-AF31-6F13AE40A26A}" srcId="{2471F55C-1043-471A-9B14-FC84C40641F9}" destId="{CF399CE7-D60F-4015-A4B1-6CC5239E9BCC}" srcOrd="0" destOrd="0" parTransId="{4BFB9824-9B17-4D7F-AEC1-1B3F784D437B}" sibTransId="{D01700A9-32C7-4D8B-9C34-39346EE2DDD7}"/>
    <dgm:cxn modelId="{9FE630E2-5298-4454-BDA2-13A861240D99}" type="presParOf" srcId="{B1A64CE8-912F-4249-8B7D-BD1F3A8DFF03}" destId="{87E6257F-C411-46D8-89FE-5CF9CD0F260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AF95826-44A9-467D-99AC-803860ACE9A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028AE8C-7923-47AC-9BBE-8F2504F67FE9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pl-PL" sz="2400" b="1" dirty="0" smtClean="0">
              <a:solidFill>
                <a:schemeClr val="accent2">
                  <a:lumMod val="50000"/>
                </a:schemeClr>
              </a:solidFill>
            </a:rPr>
            <a:t>- 113 104,82 zł </a:t>
          </a:r>
          <a:r>
            <a:rPr lang="pl-PL" sz="1400" b="1" dirty="0" smtClean="0">
              <a:solidFill>
                <a:schemeClr val="accent2">
                  <a:lumMod val="50000"/>
                </a:schemeClr>
              </a:solidFill>
            </a:rPr>
            <a:t>(netto)</a:t>
          </a:r>
          <a:endParaRPr lang="pl-PL" sz="1400" dirty="0">
            <a:solidFill>
              <a:schemeClr val="accent2">
                <a:lumMod val="50000"/>
              </a:schemeClr>
            </a:solidFill>
          </a:endParaRPr>
        </a:p>
      </dgm:t>
    </dgm:pt>
    <dgm:pt modelId="{16200B22-5855-40F5-A9DE-119443335284}" type="parTrans" cxnId="{FAB838AF-26A1-4A31-9D53-85F1319E5D58}">
      <dgm:prSet/>
      <dgm:spPr/>
      <dgm:t>
        <a:bodyPr/>
        <a:lstStyle/>
        <a:p>
          <a:endParaRPr lang="pl-PL"/>
        </a:p>
      </dgm:t>
    </dgm:pt>
    <dgm:pt modelId="{A0EBDD49-0542-4D80-B29E-19C22D1EBCB0}" type="sibTrans" cxnId="{FAB838AF-26A1-4A31-9D53-85F1319E5D58}">
      <dgm:prSet/>
      <dgm:spPr/>
      <dgm:t>
        <a:bodyPr/>
        <a:lstStyle/>
        <a:p>
          <a:endParaRPr lang="pl-PL"/>
        </a:p>
      </dgm:t>
    </dgm:pt>
    <dgm:pt modelId="{70B9BD25-330C-4E6D-930D-CECC7FEB86F6}" type="pres">
      <dgm:prSet presAssocID="{AAF95826-44A9-467D-99AC-803860ACE9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E8A00E95-1B8F-461A-8E0E-920983F52BCA}" type="pres">
      <dgm:prSet presAssocID="{0028AE8C-7923-47AC-9BBE-8F2504F67FE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8719D29E-FDCF-4682-92D5-E4ECC606864B}" type="presOf" srcId="{AAF95826-44A9-467D-99AC-803860ACE9A7}" destId="{70B9BD25-330C-4E6D-930D-CECC7FEB86F6}" srcOrd="0" destOrd="0" presId="urn:microsoft.com/office/officeart/2005/8/layout/vList2"/>
    <dgm:cxn modelId="{FAB838AF-26A1-4A31-9D53-85F1319E5D58}" srcId="{AAF95826-44A9-467D-99AC-803860ACE9A7}" destId="{0028AE8C-7923-47AC-9BBE-8F2504F67FE9}" srcOrd="0" destOrd="0" parTransId="{16200B22-5855-40F5-A9DE-119443335284}" sibTransId="{A0EBDD49-0542-4D80-B29E-19C22D1EBCB0}"/>
    <dgm:cxn modelId="{C39005BA-4A32-4477-A855-2B8DAC99789F}" type="presOf" srcId="{0028AE8C-7923-47AC-9BBE-8F2504F67FE9}" destId="{E8A00E95-1B8F-461A-8E0E-920983F52BCA}" srcOrd="0" destOrd="0" presId="urn:microsoft.com/office/officeart/2005/8/layout/vList2"/>
    <dgm:cxn modelId="{B6A4A5F2-69D6-4D6E-94EF-F1B1B5491767}" type="presParOf" srcId="{70B9BD25-330C-4E6D-930D-CECC7FEB86F6}" destId="{E8A00E95-1B8F-461A-8E0E-920983F52BC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471F55C-1043-471A-9B14-FC84C40641F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CF399CE7-D60F-4015-A4B1-6CC5239E9BCC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pl-PL" sz="2000" b="1" dirty="0" smtClean="0">
              <a:solidFill>
                <a:schemeClr val="accent2">
                  <a:lumMod val="50000"/>
                </a:schemeClr>
              </a:solidFill>
            </a:rPr>
            <a:t>Pozostałe straty do pokrycia</a:t>
          </a:r>
          <a:endParaRPr lang="pl-PL" sz="2000" dirty="0">
            <a:solidFill>
              <a:schemeClr val="accent2">
                <a:lumMod val="50000"/>
              </a:schemeClr>
            </a:solidFill>
          </a:endParaRPr>
        </a:p>
      </dgm:t>
    </dgm:pt>
    <dgm:pt modelId="{4BFB9824-9B17-4D7F-AEC1-1B3F784D437B}" type="parTrans" cxnId="{92C627CC-E357-4D65-AF31-6F13AE40A26A}">
      <dgm:prSet/>
      <dgm:spPr/>
      <dgm:t>
        <a:bodyPr/>
        <a:lstStyle/>
        <a:p>
          <a:endParaRPr lang="pl-PL"/>
        </a:p>
      </dgm:t>
    </dgm:pt>
    <dgm:pt modelId="{D01700A9-32C7-4D8B-9C34-39346EE2DDD7}" type="sibTrans" cxnId="{92C627CC-E357-4D65-AF31-6F13AE40A26A}">
      <dgm:prSet/>
      <dgm:spPr/>
      <dgm:t>
        <a:bodyPr/>
        <a:lstStyle/>
        <a:p>
          <a:endParaRPr lang="pl-PL"/>
        </a:p>
      </dgm:t>
    </dgm:pt>
    <dgm:pt modelId="{B1A64CE8-912F-4249-8B7D-BD1F3A8DFF03}" type="pres">
      <dgm:prSet presAssocID="{2471F55C-1043-471A-9B14-FC84C40641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87E6257F-C411-46D8-89FE-5CF9CD0F260B}" type="pres">
      <dgm:prSet presAssocID="{CF399CE7-D60F-4015-A4B1-6CC5239E9BCC}" presName="parentText" presStyleLbl="node1" presStyleIdx="0" presStyleCnt="1" custScaleY="229454" custLinFactNeighborY="-2882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EA31967-9929-4DD2-80C2-0A84D5BF7880}" type="presOf" srcId="{2471F55C-1043-471A-9B14-FC84C40641F9}" destId="{B1A64CE8-912F-4249-8B7D-BD1F3A8DFF03}" srcOrd="0" destOrd="0" presId="urn:microsoft.com/office/officeart/2005/8/layout/vList2"/>
    <dgm:cxn modelId="{D3208485-74EE-495D-B506-CD2DBD04F268}" type="presOf" srcId="{CF399CE7-D60F-4015-A4B1-6CC5239E9BCC}" destId="{87E6257F-C411-46D8-89FE-5CF9CD0F260B}" srcOrd="0" destOrd="0" presId="urn:microsoft.com/office/officeart/2005/8/layout/vList2"/>
    <dgm:cxn modelId="{92C627CC-E357-4D65-AF31-6F13AE40A26A}" srcId="{2471F55C-1043-471A-9B14-FC84C40641F9}" destId="{CF399CE7-D60F-4015-A4B1-6CC5239E9BCC}" srcOrd="0" destOrd="0" parTransId="{4BFB9824-9B17-4D7F-AEC1-1B3F784D437B}" sibTransId="{D01700A9-32C7-4D8B-9C34-39346EE2DDD7}"/>
    <dgm:cxn modelId="{39B3A297-5BCC-400A-B6CE-4E5C15933350}" type="presParOf" srcId="{B1A64CE8-912F-4249-8B7D-BD1F3A8DFF03}" destId="{87E6257F-C411-46D8-89FE-5CF9CD0F260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B70755B5-3BDB-4938-9885-8FD3CDEE13EC}" type="doc">
      <dgm:prSet loTypeId="urn:microsoft.com/office/officeart/2005/8/layout/target3" loCatId="relationship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pl-PL"/>
        </a:p>
      </dgm:t>
    </dgm:pt>
    <dgm:pt modelId="{7EDC8750-EBFF-4790-A6ED-6287EA3C1121}">
      <dgm:prSet custT="1"/>
      <dgm:spPr/>
      <dgm:t>
        <a:bodyPr/>
        <a:lstStyle/>
        <a:p>
          <a:pPr rtl="0"/>
          <a:r>
            <a:rPr lang="pl-PL" sz="2400" b="1" dirty="0" smtClean="0">
              <a:solidFill>
                <a:srgbClr val="FF0000"/>
              </a:solidFill>
            </a:rPr>
            <a:t>3 447 600 zł (netto)</a:t>
          </a:r>
          <a:endParaRPr lang="pl-PL" sz="2400" dirty="0">
            <a:solidFill>
              <a:srgbClr val="FF0000"/>
            </a:solidFill>
          </a:endParaRPr>
        </a:p>
      </dgm:t>
    </dgm:pt>
    <dgm:pt modelId="{9C36183B-A562-4BE9-A7FE-D572C56A1B14}" type="parTrans" cxnId="{5083CE04-CA78-428B-9024-6391BACB1807}">
      <dgm:prSet/>
      <dgm:spPr/>
      <dgm:t>
        <a:bodyPr/>
        <a:lstStyle/>
        <a:p>
          <a:endParaRPr lang="pl-PL"/>
        </a:p>
      </dgm:t>
    </dgm:pt>
    <dgm:pt modelId="{26209099-8081-4D22-A33A-2C3ED0D94171}" type="sibTrans" cxnId="{5083CE04-CA78-428B-9024-6391BACB1807}">
      <dgm:prSet/>
      <dgm:spPr/>
      <dgm:t>
        <a:bodyPr/>
        <a:lstStyle/>
        <a:p>
          <a:endParaRPr lang="pl-PL"/>
        </a:p>
      </dgm:t>
    </dgm:pt>
    <dgm:pt modelId="{F8AB64DB-41C4-41A6-8539-F548B83F9737}" type="pres">
      <dgm:prSet presAssocID="{B70755B5-3BDB-4938-9885-8FD3CDEE13E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3E8B2A1A-987E-4957-A981-F8AD89906708}" type="pres">
      <dgm:prSet presAssocID="{7EDC8750-EBFF-4790-A6ED-6287EA3C1121}" presName="circle1" presStyleLbl="node1" presStyleIdx="0" presStyleCnt="1"/>
      <dgm:spPr/>
    </dgm:pt>
    <dgm:pt modelId="{1D6F31DD-356A-4CD0-8285-481BB10FED9D}" type="pres">
      <dgm:prSet presAssocID="{7EDC8750-EBFF-4790-A6ED-6287EA3C1121}" presName="space" presStyleCnt="0"/>
      <dgm:spPr/>
    </dgm:pt>
    <dgm:pt modelId="{3E325235-88A3-4B20-BA70-2D6EE9BF4002}" type="pres">
      <dgm:prSet presAssocID="{7EDC8750-EBFF-4790-A6ED-6287EA3C1121}" presName="rect1" presStyleLbl="alignAcc1" presStyleIdx="0" presStyleCnt="1"/>
      <dgm:spPr/>
      <dgm:t>
        <a:bodyPr/>
        <a:lstStyle/>
        <a:p>
          <a:endParaRPr lang="pl-PL"/>
        </a:p>
      </dgm:t>
    </dgm:pt>
    <dgm:pt modelId="{102E26A0-BFE6-4E43-A775-F97D13372243}" type="pres">
      <dgm:prSet presAssocID="{7EDC8750-EBFF-4790-A6ED-6287EA3C1121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0647553A-991E-4CBB-8B79-9DA92D7E67F8}" type="presOf" srcId="{B70755B5-3BDB-4938-9885-8FD3CDEE13EC}" destId="{F8AB64DB-41C4-41A6-8539-F548B83F9737}" srcOrd="0" destOrd="0" presId="urn:microsoft.com/office/officeart/2005/8/layout/target3"/>
    <dgm:cxn modelId="{5083CE04-CA78-428B-9024-6391BACB1807}" srcId="{B70755B5-3BDB-4938-9885-8FD3CDEE13EC}" destId="{7EDC8750-EBFF-4790-A6ED-6287EA3C1121}" srcOrd="0" destOrd="0" parTransId="{9C36183B-A562-4BE9-A7FE-D572C56A1B14}" sibTransId="{26209099-8081-4D22-A33A-2C3ED0D94171}"/>
    <dgm:cxn modelId="{3DAE0E8F-AF81-472B-9C35-8947FB813F86}" type="presOf" srcId="{7EDC8750-EBFF-4790-A6ED-6287EA3C1121}" destId="{3E325235-88A3-4B20-BA70-2D6EE9BF4002}" srcOrd="0" destOrd="0" presId="urn:microsoft.com/office/officeart/2005/8/layout/target3"/>
    <dgm:cxn modelId="{FF01C899-1860-47FD-AE6A-1EC5BD4294EB}" type="presOf" srcId="{7EDC8750-EBFF-4790-A6ED-6287EA3C1121}" destId="{102E26A0-BFE6-4E43-A775-F97D13372243}" srcOrd="1" destOrd="0" presId="urn:microsoft.com/office/officeart/2005/8/layout/target3"/>
    <dgm:cxn modelId="{BBCA203A-0FA1-4EF0-84A3-E78C25A602EB}" type="presParOf" srcId="{F8AB64DB-41C4-41A6-8539-F548B83F9737}" destId="{3E8B2A1A-987E-4957-A981-F8AD89906708}" srcOrd="0" destOrd="0" presId="urn:microsoft.com/office/officeart/2005/8/layout/target3"/>
    <dgm:cxn modelId="{239F0564-EFFB-4202-943A-DE6438BD5B33}" type="presParOf" srcId="{F8AB64DB-41C4-41A6-8539-F548B83F9737}" destId="{1D6F31DD-356A-4CD0-8285-481BB10FED9D}" srcOrd="1" destOrd="0" presId="urn:microsoft.com/office/officeart/2005/8/layout/target3"/>
    <dgm:cxn modelId="{9CCAB837-167C-4040-B079-5B721A543AB9}" type="presParOf" srcId="{F8AB64DB-41C4-41A6-8539-F548B83F9737}" destId="{3E325235-88A3-4B20-BA70-2D6EE9BF4002}" srcOrd="2" destOrd="0" presId="urn:microsoft.com/office/officeart/2005/8/layout/target3"/>
    <dgm:cxn modelId="{4FB26F8F-C880-4EFD-B9BD-60D4BDF4F23C}" type="presParOf" srcId="{F8AB64DB-41C4-41A6-8539-F548B83F9737}" destId="{102E26A0-BFE6-4E43-A775-F97D1337224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41F7E9E-C145-4B9D-B4D5-7D9FE4ECEB0D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B7B5BC5A-3595-4F79-944E-AEFCFCC8B31C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pl-PL" b="1" dirty="0" smtClean="0"/>
            <a:t>Styczeń 2019 r.</a:t>
          </a:r>
          <a:endParaRPr lang="pl-PL" dirty="0"/>
        </a:p>
      </dgm:t>
    </dgm:pt>
    <dgm:pt modelId="{35E77177-32F0-48A1-8B9C-99EB0E381BE0}" type="parTrans" cxnId="{2B8BB473-D6E4-40FA-98E7-7192653AFA64}">
      <dgm:prSet/>
      <dgm:spPr/>
      <dgm:t>
        <a:bodyPr/>
        <a:lstStyle/>
        <a:p>
          <a:endParaRPr lang="pl-PL"/>
        </a:p>
      </dgm:t>
    </dgm:pt>
    <dgm:pt modelId="{340C2586-B9BF-4F33-A628-26D5D4A081A6}" type="sibTrans" cxnId="{2B8BB473-D6E4-40FA-98E7-7192653AFA64}">
      <dgm:prSet/>
      <dgm:spPr/>
      <dgm:t>
        <a:bodyPr/>
        <a:lstStyle/>
        <a:p>
          <a:endParaRPr lang="pl-PL"/>
        </a:p>
      </dgm:t>
    </dgm:pt>
    <dgm:pt modelId="{B1F238FE-0DAA-4DB7-A69E-C5B5B00EFADD}" type="pres">
      <dgm:prSet presAssocID="{C41F7E9E-C145-4B9D-B4D5-7D9FE4ECEB0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50D49166-AFA8-4F08-BA6F-3A3D4D3E0BBE}" type="pres">
      <dgm:prSet presAssocID="{B7B5BC5A-3595-4F79-944E-AEFCFCC8B31C}" presName="circ1TxSh" presStyleLbl="vennNode1" presStyleIdx="0" presStyleCnt="1" custScaleX="116642"/>
      <dgm:spPr/>
      <dgm:t>
        <a:bodyPr/>
        <a:lstStyle/>
        <a:p>
          <a:endParaRPr lang="pl-PL"/>
        </a:p>
      </dgm:t>
    </dgm:pt>
  </dgm:ptLst>
  <dgm:cxnLst>
    <dgm:cxn modelId="{2B8BB473-D6E4-40FA-98E7-7192653AFA64}" srcId="{C41F7E9E-C145-4B9D-B4D5-7D9FE4ECEB0D}" destId="{B7B5BC5A-3595-4F79-944E-AEFCFCC8B31C}" srcOrd="0" destOrd="0" parTransId="{35E77177-32F0-48A1-8B9C-99EB0E381BE0}" sibTransId="{340C2586-B9BF-4F33-A628-26D5D4A081A6}"/>
    <dgm:cxn modelId="{1FA56705-BE8F-4A12-8E18-15BDB220762C}" type="presOf" srcId="{B7B5BC5A-3595-4F79-944E-AEFCFCC8B31C}" destId="{50D49166-AFA8-4F08-BA6F-3A3D4D3E0BBE}" srcOrd="0" destOrd="0" presId="urn:microsoft.com/office/officeart/2005/8/layout/venn1"/>
    <dgm:cxn modelId="{EEDD37E2-067F-4196-8932-C154896C1178}" type="presOf" srcId="{C41F7E9E-C145-4B9D-B4D5-7D9FE4ECEB0D}" destId="{B1F238FE-0DAA-4DB7-A69E-C5B5B00EFADD}" srcOrd="0" destOrd="0" presId="urn:microsoft.com/office/officeart/2005/8/layout/venn1"/>
    <dgm:cxn modelId="{AF44EB8F-A9FF-461F-AB41-8BCE6C47827F}" type="presParOf" srcId="{B1F238FE-0DAA-4DB7-A69E-C5B5B00EFADD}" destId="{50D49166-AFA8-4F08-BA6F-3A3D4D3E0BBE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C245F454-AFE5-475A-B893-D984E37B5FE9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pl-PL"/>
        </a:p>
      </dgm:t>
    </dgm:pt>
    <dgm:pt modelId="{D38F2422-F25B-41B7-9062-AA70BD0D29AC}">
      <dgm:prSet/>
      <dgm:spPr/>
      <dgm:t>
        <a:bodyPr/>
        <a:lstStyle/>
        <a:p>
          <a:pPr rtl="0"/>
          <a:r>
            <a:rPr lang="pl-PL" b="1" u="sng" smtClean="0"/>
            <a:t>2250 zł</a:t>
          </a:r>
          <a:endParaRPr lang="pl-PL"/>
        </a:p>
      </dgm:t>
    </dgm:pt>
    <dgm:pt modelId="{719A4244-205A-40C2-9D0D-856143159B55}" type="parTrans" cxnId="{AEBB990D-0643-4CD3-BAD2-1886A269246B}">
      <dgm:prSet/>
      <dgm:spPr/>
      <dgm:t>
        <a:bodyPr/>
        <a:lstStyle/>
        <a:p>
          <a:endParaRPr lang="pl-PL"/>
        </a:p>
      </dgm:t>
    </dgm:pt>
    <dgm:pt modelId="{53F3BE5B-C85A-4813-A9F8-3428C4B55ECA}" type="sibTrans" cxnId="{AEBB990D-0643-4CD3-BAD2-1886A269246B}">
      <dgm:prSet/>
      <dgm:spPr/>
      <dgm:t>
        <a:bodyPr/>
        <a:lstStyle/>
        <a:p>
          <a:endParaRPr lang="pl-PL"/>
        </a:p>
      </dgm:t>
    </dgm:pt>
    <dgm:pt modelId="{66FB8FE9-B0E1-4C53-804A-82AC3EC6250C}" type="pres">
      <dgm:prSet presAssocID="{C245F454-AFE5-475A-B893-D984E37B5FE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8738F14-621F-4B26-A931-7DDF2C067DC9}" type="pres">
      <dgm:prSet presAssocID="{D38F2422-F25B-41B7-9062-AA70BD0D29AC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1495B929-EC22-47BF-B401-CB90B2EF2927}" type="presOf" srcId="{C245F454-AFE5-475A-B893-D984E37B5FE9}" destId="{66FB8FE9-B0E1-4C53-804A-82AC3EC6250C}" srcOrd="0" destOrd="0" presId="urn:microsoft.com/office/officeart/2005/8/layout/process1"/>
    <dgm:cxn modelId="{AEBB990D-0643-4CD3-BAD2-1886A269246B}" srcId="{C245F454-AFE5-475A-B893-D984E37B5FE9}" destId="{D38F2422-F25B-41B7-9062-AA70BD0D29AC}" srcOrd="0" destOrd="0" parTransId="{719A4244-205A-40C2-9D0D-856143159B55}" sibTransId="{53F3BE5B-C85A-4813-A9F8-3428C4B55ECA}"/>
    <dgm:cxn modelId="{C34E08B0-FFC8-49CC-83D6-6C1E30E9091B}" type="presOf" srcId="{D38F2422-F25B-41B7-9062-AA70BD0D29AC}" destId="{F8738F14-621F-4B26-A931-7DDF2C067DC9}" srcOrd="0" destOrd="0" presId="urn:microsoft.com/office/officeart/2005/8/layout/process1"/>
    <dgm:cxn modelId="{C305D4DC-A29B-4C4E-B06A-C084B7CF41A5}" type="presParOf" srcId="{66FB8FE9-B0E1-4C53-804A-82AC3EC6250C}" destId="{F8738F14-621F-4B26-A931-7DDF2C067DC9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FE159B1E-429F-4629-9B96-02625A87270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8E883A3-1444-4394-B0E4-48ACEFC6FBB5}">
      <dgm:prSet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pl-PL" sz="1600" b="1" dirty="0" smtClean="0">
              <a:solidFill>
                <a:schemeClr val="bg1"/>
              </a:solidFill>
            </a:rPr>
            <a:t>Koszty serwisowania instalacji, maszyn i pojazdów oraz napraw i remontów</a:t>
          </a:r>
          <a:endParaRPr lang="pl-PL" sz="1600" b="1" dirty="0">
            <a:solidFill>
              <a:schemeClr val="bg1"/>
            </a:solidFill>
          </a:endParaRPr>
        </a:p>
      </dgm:t>
    </dgm:pt>
    <dgm:pt modelId="{D66C64B0-8445-4D83-9BBB-593062B3F65D}" type="parTrans" cxnId="{F4922643-6FD0-42F8-B9AC-4E2120DB9F5C}">
      <dgm:prSet/>
      <dgm:spPr/>
      <dgm:t>
        <a:bodyPr/>
        <a:lstStyle/>
        <a:p>
          <a:endParaRPr lang="pl-PL"/>
        </a:p>
      </dgm:t>
    </dgm:pt>
    <dgm:pt modelId="{C6C1D8FB-7501-4E0E-9FA9-D7F6FE7D45CF}" type="sibTrans" cxnId="{F4922643-6FD0-42F8-B9AC-4E2120DB9F5C}">
      <dgm:prSet/>
      <dgm:spPr/>
      <dgm:t>
        <a:bodyPr/>
        <a:lstStyle/>
        <a:p>
          <a:endParaRPr lang="pl-PL"/>
        </a:p>
      </dgm:t>
    </dgm:pt>
    <dgm:pt modelId="{61000561-48C3-4E21-85AF-9DEF7A27525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pl-PL" sz="1400" b="1" dirty="0" smtClean="0"/>
            <a:t>Konieczność wprowadzenia nowego  wymagania – ZABEZBIERZENIE ROSZCZEŃ przewidywalna wysokość zabezpieczenia około 4 000 000 zł</a:t>
          </a:r>
          <a:endParaRPr lang="pl-PL" sz="1400" b="1" dirty="0"/>
        </a:p>
      </dgm:t>
    </dgm:pt>
    <dgm:pt modelId="{BEEB02E0-8032-419A-BABA-27BA11ADBD92}" type="parTrans" cxnId="{743ABA54-3FA8-4AE1-A28F-FBC4A5EC318D}">
      <dgm:prSet/>
      <dgm:spPr/>
      <dgm:t>
        <a:bodyPr/>
        <a:lstStyle/>
        <a:p>
          <a:endParaRPr lang="pl-PL"/>
        </a:p>
      </dgm:t>
    </dgm:pt>
    <dgm:pt modelId="{2A7F14A2-FCB7-4A83-B4E0-620DFAD8F080}" type="sibTrans" cxnId="{743ABA54-3FA8-4AE1-A28F-FBC4A5EC318D}">
      <dgm:prSet/>
      <dgm:spPr/>
      <dgm:t>
        <a:bodyPr/>
        <a:lstStyle/>
        <a:p>
          <a:endParaRPr lang="pl-PL"/>
        </a:p>
      </dgm:t>
    </dgm:pt>
    <dgm:pt modelId="{0BD4C760-632D-4CFA-A560-8DFE45EF5B8E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l-PL" sz="1400" b="1" dirty="0" smtClean="0"/>
            <a:t>Wizyjny system kontroli miejsc magazynowania i składowania odpadów z dostępem w czasie rzeczywistym dla Wojewódzkiego Inspektora  Ochrony Środowiska</a:t>
          </a:r>
          <a:endParaRPr lang="pl-PL" sz="1400" b="1" dirty="0"/>
        </a:p>
      </dgm:t>
    </dgm:pt>
    <dgm:pt modelId="{1C3144ED-D0A6-4A75-BC5F-BFB960134847}" type="parTrans" cxnId="{4F3C44F7-9E40-41C0-ADC9-0BD03BB3AC5C}">
      <dgm:prSet/>
      <dgm:spPr/>
      <dgm:t>
        <a:bodyPr/>
        <a:lstStyle/>
        <a:p>
          <a:endParaRPr lang="pl-PL"/>
        </a:p>
      </dgm:t>
    </dgm:pt>
    <dgm:pt modelId="{0DAE2B29-5873-4867-9A6F-3CAEDCD52FF0}" type="sibTrans" cxnId="{4F3C44F7-9E40-41C0-ADC9-0BD03BB3AC5C}">
      <dgm:prSet/>
      <dgm:spPr/>
      <dgm:t>
        <a:bodyPr/>
        <a:lstStyle/>
        <a:p>
          <a:endParaRPr lang="pl-PL"/>
        </a:p>
      </dgm:t>
    </dgm:pt>
    <dgm:pt modelId="{B41E5434-F0DE-441D-A37D-B92DE77728F2}" type="pres">
      <dgm:prSet presAssocID="{FE159B1E-429F-4629-9B96-02625A8727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9B0D378-912F-41BD-9895-BBCB3412C1A4}" type="pres">
      <dgm:prSet presAssocID="{78E883A3-1444-4394-B0E4-48ACEFC6FBB5}" presName="linNode" presStyleCnt="0"/>
      <dgm:spPr/>
    </dgm:pt>
    <dgm:pt modelId="{1D9115C9-22AF-4A94-8022-80EA63760CAB}" type="pres">
      <dgm:prSet presAssocID="{78E883A3-1444-4394-B0E4-48ACEFC6FBB5}" presName="parentText" presStyleLbl="node1" presStyleIdx="0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9A6CC47-E7F0-49D2-B8CD-861DCA2662CA}" type="pres">
      <dgm:prSet presAssocID="{C6C1D8FB-7501-4E0E-9FA9-D7F6FE7D45CF}" presName="sp" presStyleCnt="0"/>
      <dgm:spPr/>
    </dgm:pt>
    <dgm:pt modelId="{3E896BF0-88B5-4DD1-A5C9-78D97EDE35FE}" type="pres">
      <dgm:prSet presAssocID="{61000561-48C3-4E21-85AF-9DEF7A27525B}" presName="linNode" presStyleCnt="0"/>
      <dgm:spPr/>
    </dgm:pt>
    <dgm:pt modelId="{1A737D86-0A84-454A-81D2-22FF4DABBE4A}" type="pres">
      <dgm:prSet presAssocID="{61000561-48C3-4E21-85AF-9DEF7A27525B}" presName="parentText" presStyleLbl="node1" presStyleIdx="1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D3BE893-077A-4A5E-B318-C9F777BB3940}" type="pres">
      <dgm:prSet presAssocID="{2A7F14A2-FCB7-4A83-B4E0-620DFAD8F080}" presName="sp" presStyleCnt="0"/>
      <dgm:spPr/>
    </dgm:pt>
    <dgm:pt modelId="{5F6807F9-A32A-4B17-906F-A6E773E2E039}" type="pres">
      <dgm:prSet presAssocID="{0BD4C760-632D-4CFA-A560-8DFE45EF5B8E}" presName="linNode" presStyleCnt="0"/>
      <dgm:spPr/>
    </dgm:pt>
    <dgm:pt modelId="{25D1C712-7B82-4415-9669-97D7D88B7B2F}" type="pres">
      <dgm:prSet presAssocID="{0BD4C760-632D-4CFA-A560-8DFE45EF5B8E}" presName="parentText" presStyleLbl="node1" presStyleIdx="2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4F3C44F7-9E40-41C0-ADC9-0BD03BB3AC5C}" srcId="{FE159B1E-429F-4629-9B96-02625A872701}" destId="{0BD4C760-632D-4CFA-A560-8DFE45EF5B8E}" srcOrd="2" destOrd="0" parTransId="{1C3144ED-D0A6-4A75-BC5F-BFB960134847}" sibTransId="{0DAE2B29-5873-4867-9A6F-3CAEDCD52FF0}"/>
    <dgm:cxn modelId="{46AB2E29-3008-4FFD-9E8D-E8D0BA6B29F3}" type="presOf" srcId="{0BD4C760-632D-4CFA-A560-8DFE45EF5B8E}" destId="{25D1C712-7B82-4415-9669-97D7D88B7B2F}" srcOrd="0" destOrd="0" presId="urn:microsoft.com/office/officeart/2005/8/layout/vList5"/>
    <dgm:cxn modelId="{87AD69AF-FE2D-4FCA-9B2B-C1F22D68BD26}" type="presOf" srcId="{78E883A3-1444-4394-B0E4-48ACEFC6FBB5}" destId="{1D9115C9-22AF-4A94-8022-80EA63760CAB}" srcOrd="0" destOrd="0" presId="urn:microsoft.com/office/officeart/2005/8/layout/vList5"/>
    <dgm:cxn modelId="{BCDE1E61-958E-4339-8407-382A2494BBDB}" type="presOf" srcId="{FE159B1E-429F-4629-9B96-02625A872701}" destId="{B41E5434-F0DE-441D-A37D-B92DE77728F2}" srcOrd="0" destOrd="0" presId="urn:microsoft.com/office/officeart/2005/8/layout/vList5"/>
    <dgm:cxn modelId="{8743416D-24A6-4BEE-A401-5651839B316B}" type="presOf" srcId="{61000561-48C3-4E21-85AF-9DEF7A27525B}" destId="{1A737D86-0A84-454A-81D2-22FF4DABBE4A}" srcOrd="0" destOrd="0" presId="urn:microsoft.com/office/officeart/2005/8/layout/vList5"/>
    <dgm:cxn modelId="{743ABA54-3FA8-4AE1-A28F-FBC4A5EC318D}" srcId="{FE159B1E-429F-4629-9B96-02625A872701}" destId="{61000561-48C3-4E21-85AF-9DEF7A27525B}" srcOrd="1" destOrd="0" parTransId="{BEEB02E0-8032-419A-BABA-27BA11ADBD92}" sibTransId="{2A7F14A2-FCB7-4A83-B4E0-620DFAD8F080}"/>
    <dgm:cxn modelId="{F4922643-6FD0-42F8-B9AC-4E2120DB9F5C}" srcId="{FE159B1E-429F-4629-9B96-02625A872701}" destId="{78E883A3-1444-4394-B0E4-48ACEFC6FBB5}" srcOrd="0" destOrd="0" parTransId="{D66C64B0-8445-4D83-9BBB-593062B3F65D}" sibTransId="{C6C1D8FB-7501-4E0E-9FA9-D7F6FE7D45CF}"/>
    <dgm:cxn modelId="{9216C099-E1C6-4FD4-A3D8-CCAD73F45337}" type="presParOf" srcId="{B41E5434-F0DE-441D-A37D-B92DE77728F2}" destId="{79B0D378-912F-41BD-9895-BBCB3412C1A4}" srcOrd="0" destOrd="0" presId="urn:microsoft.com/office/officeart/2005/8/layout/vList5"/>
    <dgm:cxn modelId="{A6C027D5-A1A5-4928-9D07-617AB21F4CA0}" type="presParOf" srcId="{79B0D378-912F-41BD-9895-BBCB3412C1A4}" destId="{1D9115C9-22AF-4A94-8022-80EA63760CAB}" srcOrd="0" destOrd="0" presId="urn:microsoft.com/office/officeart/2005/8/layout/vList5"/>
    <dgm:cxn modelId="{B2384FF8-283A-47B0-8195-988C6B3390A8}" type="presParOf" srcId="{B41E5434-F0DE-441D-A37D-B92DE77728F2}" destId="{19A6CC47-E7F0-49D2-B8CD-861DCA2662CA}" srcOrd="1" destOrd="0" presId="urn:microsoft.com/office/officeart/2005/8/layout/vList5"/>
    <dgm:cxn modelId="{83143510-92FB-4A6C-A59D-F7E97A4636C8}" type="presParOf" srcId="{B41E5434-F0DE-441D-A37D-B92DE77728F2}" destId="{3E896BF0-88B5-4DD1-A5C9-78D97EDE35FE}" srcOrd="2" destOrd="0" presId="urn:microsoft.com/office/officeart/2005/8/layout/vList5"/>
    <dgm:cxn modelId="{3D251814-E01B-42E8-A0E7-B25312B65293}" type="presParOf" srcId="{3E896BF0-88B5-4DD1-A5C9-78D97EDE35FE}" destId="{1A737D86-0A84-454A-81D2-22FF4DABBE4A}" srcOrd="0" destOrd="0" presId="urn:microsoft.com/office/officeart/2005/8/layout/vList5"/>
    <dgm:cxn modelId="{A37080B1-ACC4-494E-B4F8-98DB09B69411}" type="presParOf" srcId="{B41E5434-F0DE-441D-A37D-B92DE77728F2}" destId="{DD3BE893-077A-4A5E-B318-C9F777BB3940}" srcOrd="3" destOrd="0" presId="urn:microsoft.com/office/officeart/2005/8/layout/vList5"/>
    <dgm:cxn modelId="{D4ED8C9D-AA8C-4B4C-9165-BB10B3B0D9B0}" type="presParOf" srcId="{B41E5434-F0DE-441D-A37D-B92DE77728F2}" destId="{5F6807F9-A32A-4B17-906F-A6E773E2E039}" srcOrd="4" destOrd="0" presId="urn:microsoft.com/office/officeart/2005/8/layout/vList5"/>
    <dgm:cxn modelId="{BC2109E7-84FE-4BF8-B736-B0D5C6BF9F88}" type="presParOf" srcId="{5F6807F9-A32A-4B17-906F-A6E773E2E039}" destId="{25D1C712-7B82-4415-9669-97D7D88B7B2F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EE50E3-50D0-49CF-A2FA-4D8847A53759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2DA71355-53BA-4F42-8E8C-39E36EDF0021}">
      <dgm:prSet custT="1"/>
      <dgm:spPr/>
      <dgm:t>
        <a:bodyPr/>
        <a:lstStyle/>
        <a:p>
          <a:pPr algn="ctr" rtl="0"/>
          <a:r>
            <a:rPr lang="pl-PL" sz="2000" b="1" dirty="0" smtClean="0"/>
            <a:t>RIPOK</a:t>
          </a:r>
        </a:p>
        <a:p>
          <a:pPr algn="ctr" rtl="0"/>
          <a:r>
            <a:rPr lang="pl-PL" sz="1400" dirty="0" smtClean="0"/>
            <a:t>Regionalna Instalacja Przetwarzania                                     Odpadów Komunalnych w Siedliskach</a:t>
          </a:r>
          <a:endParaRPr lang="pl-PL" sz="1400" dirty="0"/>
        </a:p>
      </dgm:t>
    </dgm:pt>
    <dgm:pt modelId="{E5A5B91A-F3F7-4CEE-8CE2-24E8129905F2}" type="parTrans" cxnId="{9FA50330-BB24-4F9A-BDC3-0C9B5429E6D2}">
      <dgm:prSet/>
      <dgm:spPr/>
      <dgm:t>
        <a:bodyPr/>
        <a:lstStyle/>
        <a:p>
          <a:endParaRPr lang="pl-PL"/>
        </a:p>
      </dgm:t>
    </dgm:pt>
    <dgm:pt modelId="{92B609F7-C479-42BD-B4CD-E95595DB1917}" type="sibTrans" cxnId="{9FA50330-BB24-4F9A-BDC3-0C9B5429E6D2}">
      <dgm:prSet/>
      <dgm:spPr/>
      <dgm:t>
        <a:bodyPr/>
        <a:lstStyle/>
        <a:p>
          <a:endParaRPr lang="pl-PL"/>
        </a:p>
      </dgm:t>
    </dgm:pt>
    <dgm:pt modelId="{BD1F11E6-073C-4476-B945-CA789206833F}" type="pres">
      <dgm:prSet presAssocID="{F0EE50E3-50D0-49CF-A2FA-4D8847A5375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85AD779-82BB-4F12-96C3-E8C760E67A24}" type="pres">
      <dgm:prSet presAssocID="{2DA71355-53BA-4F42-8E8C-39E36EDF0021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2D2F0D2F-052D-415E-B137-D736C8667729}" type="presOf" srcId="{F0EE50E3-50D0-49CF-A2FA-4D8847A53759}" destId="{BD1F11E6-073C-4476-B945-CA789206833F}" srcOrd="0" destOrd="0" presId="urn:microsoft.com/office/officeart/2005/8/layout/cycle2"/>
    <dgm:cxn modelId="{9FA50330-BB24-4F9A-BDC3-0C9B5429E6D2}" srcId="{F0EE50E3-50D0-49CF-A2FA-4D8847A53759}" destId="{2DA71355-53BA-4F42-8E8C-39E36EDF0021}" srcOrd="0" destOrd="0" parTransId="{E5A5B91A-F3F7-4CEE-8CE2-24E8129905F2}" sibTransId="{92B609F7-C479-42BD-B4CD-E95595DB1917}"/>
    <dgm:cxn modelId="{54AACF4B-981D-4658-8FD2-9B39AA008CEE}" type="presOf" srcId="{2DA71355-53BA-4F42-8E8C-39E36EDF0021}" destId="{F85AD779-82BB-4F12-96C3-E8C760E67A24}" srcOrd="0" destOrd="0" presId="urn:microsoft.com/office/officeart/2005/8/layout/cycle2"/>
    <dgm:cxn modelId="{8DF4BFA6-B655-433B-8708-7FCE8E64D858}" type="presParOf" srcId="{BD1F11E6-073C-4476-B945-CA789206833F}" destId="{F85AD779-82BB-4F12-96C3-E8C760E67A2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6F51B4C8-16D0-44BE-91A4-3731DE0E11A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l-PL"/>
        </a:p>
      </dgm:t>
    </dgm:pt>
    <dgm:pt modelId="{5A92D416-2BB5-4BD9-A255-5F23EAF60BF1}">
      <dgm:prSet custT="1"/>
      <dgm:spPr/>
      <dgm:t>
        <a:bodyPr/>
        <a:lstStyle/>
        <a:p>
          <a:pPr algn="ctr" rtl="0"/>
          <a:r>
            <a:rPr lang="pl-PL" sz="1800" b="1" dirty="0" smtClean="0"/>
            <a:t>Mapa pożarów składowisk odpadów (marzec-czerwiec 2018 r.)</a:t>
          </a:r>
          <a:endParaRPr lang="pl-PL" sz="1800" dirty="0"/>
        </a:p>
      </dgm:t>
    </dgm:pt>
    <dgm:pt modelId="{0AE2A709-3D95-41D6-BE4F-96B31CD18E22}" type="parTrans" cxnId="{98BD52BF-D245-487C-A1E0-9BA5D7FD1FC0}">
      <dgm:prSet/>
      <dgm:spPr/>
      <dgm:t>
        <a:bodyPr/>
        <a:lstStyle/>
        <a:p>
          <a:endParaRPr lang="pl-PL" sz="1600"/>
        </a:p>
      </dgm:t>
    </dgm:pt>
    <dgm:pt modelId="{6CA78277-F070-4073-A43C-39E64C56AC81}" type="sibTrans" cxnId="{98BD52BF-D245-487C-A1E0-9BA5D7FD1FC0}">
      <dgm:prSet/>
      <dgm:spPr/>
      <dgm:t>
        <a:bodyPr/>
        <a:lstStyle/>
        <a:p>
          <a:endParaRPr lang="pl-PL" sz="1600"/>
        </a:p>
      </dgm:t>
    </dgm:pt>
    <dgm:pt modelId="{77E17B15-7D5F-42F5-8A89-8FB1A62A4B3B}" type="pres">
      <dgm:prSet presAssocID="{6F51B4C8-16D0-44BE-91A4-3731DE0E11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6EFE0D8-4369-4054-9DBA-51EA58D2A275}" type="pres">
      <dgm:prSet presAssocID="{5A92D416-2BB5-4BD9-A255-5F23EAF60BF1}" presName="parentText" presStyleLbl="node1" presStyleIdx="0" presStyleCnt="1" custLinFactNeighborY="-1411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DB47EF50-48E3-44E8-B173-2BD836BEF2B6}" type="presOf" srcId="{6F51B4C8-16D0-44BE-91A4-3731DE0E11AD}" destId="{77E17B15-7D5F-42F5-8A89-8FB1A62A4B3B}" srcOrd="0" destOrd="0" presId="urn:microsoft.com/office/officeart/2005/8/layout/vList2"/>
    <dgm:cxn modelId="{98BD52BF-D245-487C-A1E0-9BA5D7FD1FC0}" srcId="{6F51B4C8-16D0-44BE-91A4-3731DE0E11AD}" destId="{5A92D416-2BB5-4BD9-A255-5F23EAF60BF1}" srcOrd="0" destOrd="0" parTransId="{0AE2A709-3D95-41D6-BE4F-96B31CD18E22}" sibTransId="{6CA78277-F070-4073-A43C-39E64C56AC81}"/>
    <dgm:cxn modelId="{C57F4489-F58C-4372-98D5-2F598A4CA774}" type="presOf" srcId="{5A92D416-2BB5-4BD9-A255-5F23EAF60BF1}" destId="{76EFE0D8-4369-4054-9DBA-51EA58D2A275}" srcOrd="0" destOrd="0" presId="urn:microsoft.com/office/officeart/2005/8/layout/vList2"/>
    <dgm:cxn modelId="{5490ABFE-ECB1-46E7-AA16-8F4A4AAC2C2C}" type="presParOf" srcId="{77E17B15-7D5F-42F5-8A89-8FB1A62A4B3B}" destId="{76EFE0D8-4369-4054-9DBA-51EA58D2A2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DF12CCAA-774D-486A-A0E7-E4C34D335FEA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CB44E22B-7825-418D-AEAD-355F1CDCD5F8}">
      <dgm:prSet custT="1"/>
      <dgm:spPr>
        <a:solidFill>
          <a:schemeClr val="accent5">
            <a:lumMod val="60000"/>
            <a:lumOff val="40000"/>
            <a:alpha val="5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pl-PL" sz="2800" b="1" dirty="0" smtClean="0"/>
            <a:t>Ponad</a:t>
          </a:r>
        </a:p>
        <a:p>
          <a:pPr rtl="0">
            <a:spcAft>
              <a:spcPts val="0"/>
            </a:spcAft>
          </a:pPr>
          <a:r>
            <a:rPr lang="pl-PL" sz="3200" b="1" dirty="0" smtClean="0">
              <a:solidFill>
                <a:srgbClr val="FF0000"/>
              </a:solidFill>
            </a:rPr>
            <a:t>40 </a:t>
          </a:r>
          <a:r>
            <a:rPr lang="pl-PL" sz="2800" b="1" dirty="0" smtClean="0"/>
            <a:t>pożarów składowisk</a:t>
          </a:r>
          <a:endParaRPr lang="pl-PL" sz="2800" b="1" dirty="0"/>
        </a:p>
      </dgm:t>
    </dgm:pt>
    <dgm:pt modelId="{F3840664-E87B-4622-A704-E920644FF437}" type="parTrans" cxnId="{07632168-5050-4891-8A22-B142A4C69C57}">
      <dgm:prSet/>
      <dgm:spPr/>
      <dgm:t>
        <a:bodyPr/>
        <a:lstStyle/>
        <a:p>
          <a:endParaRPr lang="pl-PL"/>
        </a:p>
      </dgm:t>
    </dgm:pt>
    <dgm:pt modelId="{1CEF5FCA-415E-425A-80CC-1E6F7C02A009}" type="sibTrans" cxnId="{07632168-5050-4891-8A22-B142A4C69C57}">
      <dgm:prSet/>
      <dgm:spPr/>
      <dgm:t>
        <a:bodyPr/>
        <a:lstStyle/>
        <a:p>
          <a:endParaRPr lang="pl-PL"/>
        </a:p>
      </dgm:t>
    </dgm:pt>
    <dgm:pt modelId="{5C467F6B-FFE1-40A0-9D94-747B0EA266FB}" type="pres">
      <dgm:prSet presAssocID="{DF12CCAA-774D-486A-A0E7-E4C34D335FE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558AE59E-5704-4932-9C79-6FFD3AB7F5B3}" type="pres">
      <dgm:prSet presAssocID="{CB44E22B-7825-418D-AEAD-355F1CDCD5F8}" presName="circ1TxSh" presStyleLbl="vennNode1" presStyleIdx="0" presStyleCnt="1" custScaleX="112418" custLinFactNeighborX="-22488" custLinFactNeighborY="-33333"/>
      <dgm:spPr/>
      <dgm:t>
        <a:bodyPr/>
        <a:lstStyle/>
        <a:p>
          <a:endParaRPr lang="pl-PL"/>
        </a:p>
      </dgm:t>
    </dgm:pt>
  </dgm:ptLst>
  <dgm:cxnLst>
    <dgm:cxn modelId="{07632168-5050-4891-8A22-B142A4C69C57}" srcId="{DF12CCAA-774D-486A-A0E7-E4C34D335FEA}" destId="{CB44E22B-7825-418D-AEAD-355F1CDCD5F8}" srcOrd="0" destOrd="0" parTransId="{F3840664-E87B-4622-A704-E920644FF437}" sibTransId="{1CEF5FCA-415E-425A-80CC-1E6F7C02A009}"/>
    <dgm:cxn modelId="{5771E5AF-4162-4D55-A711-9874572A9A20}" type="presOf" srcId="{DF12CCAA-774D-486A-A0E7-E4C34D335FEA}" destId="{5C467F6B-FFE1-40A0-9D94-747B0EA266FB}" srcOrd="0" destOrd="0" presId="urn:microsoft.com/office/officeart/2005/8/layout/venn1"/>
    <dgm:cxn modelId="{023842C3-176A-44C9-BD04-B915884042A6}" type="presOf" srcId="{CB44E22B-7825-418D-AEAD-355F1CDCD5F8}" destId="{558AE59E-5704-4932-9C79-6FFD3AB7F5B3}" srcOrd="0" destOrd="0" presId="urn:microsoft.com/office/officeart/2005/8/layout/venn1"/>
    <dgm:cxn modelId="{A83886ED-ECC9-421B-AA7F-E0B2E37A7244}" type="presParOf" srcId="{5C467F6B-FFE1-40A0-9D94-747B0EA266FB}" destId="{558AE59E-5704-4932-9C79-6FFD3AB7F5B3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6F51B4C8-16D0-44BE-91A4-3731DE0E11A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5A92D416-2BB5-4BD9-A255-5F23EAF60BF1}">
      <dgm:prSet custT="1"/>
      <dgm:spPr/>
      <dgm:t>
        <a:bodyPr/>
        <a:lstStyle/>
        <a:p>
          <a:pPr algn="ctr" rtl="0"/>
          <a:r>
            <a:rPr lang="pl-PL" sz="1800" b="1" dirty="0" smtClean="0"/>
            <a:t>Pożary składowisk odpadów (marzec-czerwiec 2018 r.)</a:t>
          </a:r>
          <a:endParaRPr lang="pl-PL" sz="1800" dirty="0"/>
        </a:p>
      </dgm:t>
    </dgm:pt>
    <dgm:pt modelId="{0AE2A709-3D95-41D6-BE4F-96B31CD18E22}" type="parTrans" cxnId="{98BD52BF-D245-487C-A1E0-9BA5D7FD1FC0}">
      <dgm:prSet/>
      <dgm:spPr/>
      <dgm:t>
        <a:bodyPr/>
        <a:lstStyle/>
        <a:p>
          <a:endParaRPr lang="pl-PL" sz="1600"/>
        </a:p>
      </dgm:t>
    </dgm:pt>
    <dgm:pt modelId="{6CA78277-F070-4073-A43C-39E64C56AC81}" type="sibTrans" cxnId="{98BD52BF-D245-487C-A1E0-9BA5D7FD1FC0}">
      <dgm:prSet/>
      <dgm:spPr/>
      <dgm:t>
        <a:bodyPr/>
        <a:lstStyle/>
        <a:p>
          <a:endParaRPr lang="pl-PL" sz="1600"/>
        </a:p>
      </dgm:t>
    </dgm:pt>
    <dgm:pt modelId="{77E17B15-7D5F-42F5-8A89-8FB1A62A4B3B}" type="pres">
      <dgm:prSet presAssocID="{6F51B4C8-16D0-44BE-91A4-3731DE0E11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6EFE0D8-4369-4054-9DBA-51EA58D2A275}" type="pres">
      <dgm:prSet presAssocID="{5A92D416-2BB5-4BD9-A255-5F23EAF60BF1}" presName="parentText" presStyleLbl="node1" presStyleIdx="0" presStyleCnt="1" custLinFactNeighborY="-1411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6296DCD-E9E8-4492-A5F6-035B38BAA9E5}" type="presOf" srcId="{5A92D416-2BB5-4BD9-A255-5F23EAF60BF1}" destId="{76EFE0D8-4369-4054-9DBA-51EA58D2A275}" srcOrd="0" destOrd="0" presId="urn:microsoft.com/office/officeart/2005/8/layout/vList2"/>
    <dgm:cxn modelId="{98BD52BF-D245-487C-A1E0-9BA5D7FD1FC0}" srcId="{6F51B4C8-16D0-44BE-91A4-3731DE0E11AD}" destId="{5A92D416-2BB5-4BD9-A255-5F23EAF60BF1}" srcOrd="0" destOrd="0" parTransId="{0AE2A709-3D95-41D6-BE4F-96B31CD18E22}" sibTransId="{6CA78277-F070-4073-A43C-39E64C56AC81}"/>
    <dgm:cxn modelId="{85E3176F-F741-430B-A39C-B7DF6EC0B314}" type="presOf" srcId="{6F51B4C8-16D0-44BE-91A4-3731DE0E11AD}" destId="{77E17B15-7D5F-42F5-8A89-8FB1A62A4B3B}" srcOrd="0" destOrd="0" presId="urn:microsoft.com/office/officeart/2005/8/layout/vList2"/>
    <dgm:cxn modelId="{A2560375-09E8-4F59-A75E-01ECBDDEE920}" type="presParOf" srcId="{77E17B15-7D5F-42F5-8A89-8FB1A62A4B3B}" destId="{76EFE0D8-4369-4054-9DBA-51EA58D2A2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78954E1C-B8C4-4586-8359-4A50B91DD84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AB541F0-5D7D-404D-A71D-0E1CCB73A0EB}">
      <dgm:prSet custT="1"/>
      <dgm:spPr/>
      <dgm:t>
        <a:bodyPr/>
        <a:lstStyle/>
        <a:p>
          <a:pPr algn="ctr" rtl="0"/>
          <a:r>
            <a:rPr lang="pl-PL" sz="2800" b="1" dirty="0" smtClean="0"/>
            <a:t>Analiza</a:t>
          </a:r>
          <a:endParaRPr lang="pl-PL" sz="2800" dirty="0"/>
        </a:p>
      </dgm:t>
    </dgm:pt>
    <dgm:pt modelId="{F84E8C17-003A-4CBE-AEE7-338952D6AB81}" type="parTrans" cxnId="{ECC858D9-B9AC-4C06-B3A6-0EDC8D9D8982}">
      <dgm:prSet/>
      <dgm:spPr/>
      <dgm:t>
        <a:bodyPr/>
        <a:lstStyle/>
        <a:p>
          <a:endParaRPr lang="pl-PL"/>
        </a:p>
      </dgm:t>
    </dgm:pt>
    <dgm:pt modelId="{C95FDF19-3F13-41AC-88EE-C88469E85403}" type="sibTrans" cxnId="{ECC858D9-B9AC-4C06-B3A6-0EDC8D9D8982}">
      <dgm:prSet/>
      <dgm:spPr/>
      <dgm:t>
        <a:bodyPr/>
        <a:lstStyle/>
        <a:p>
          <a:endParaRPr lang="pl-PL"/>
        </a:p>
      </dgm:t>
    </dgm:pt>
    <dgm:pt modelId="{23E242C7-B3F7-4562-9004-E2AEBBC2B618}">
      <dgm:prSet custT="1"/>
      <dgm:spPr/>
      <dgm:t>
        <a:bodyPr/>
        <a:lstStyle/>
        <a:p>
          <a:pPr algn="ctr" rtl="0"/>
          <a:r>
            <a:rPr lang="pl-PL" sz="2800" b="1" dirty="0" smtClean="0"/>
            <a:t>wzrostu cen za usługi</a:t>
          </a:r>
          <a:endParaRPr lang="pl-PL" sz="2800" b="1" dirty="0"/>
        </a:p>
      </dgm:t>
    </dgm:pt>
    <dgm:pt modelId="{0C401745-F74F-4152-88A8-9A43FE34638D}" type="parTrans" cxnId="{99BB1DF3-3548-48D3-9EA6-DFCC7FEE9820}">
      <dgm:prSet/>
      <dgm:spPr/>
      <dgm:t>
        <a:bodyPr/>
        <a:lstStyle/>
        <a:p>
          <a:endParaRPr lang="pl-PL"/>
        </a:p>
      </dgm:t>
    </dgm:pt>
    <dgm:pt modelId="{551AFDEA-C585-4147-86E3-0C370A8BE3A4}" type="sibTrans" cxnId="{99BB1DF3-3548-48D3-9EA6-DFCC7FEE9820}">
      <dgm:prSet/>
      <dgm:spPr/>
      <dgm:t>
        <a:bodyPr/>
        <a:lstStyle/>
        <a:p>
          <a:endParaRPr lang="pl-PL"/>
        </a:p>
      </dgm:t>
    </dgm:pt>
    <dgm:pt modelId="{A6F32161-60FB-40CA-B409-564AD69C7341}" type="pres">
      <dgm:prSet presAssocID="{78954E1C-B8C4-4586-8359-4A50B91DD84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E8160703-34D1-4141-92B7-271B0AD42208}" type="pres">
      <dgm:prSet presAssocID="{7AB541F0-5D7D-404D-A71D-0E1CCB73A0EB}" presName="thickLine" presStyleLbl="alignNode1" presStyleIdx="0" presStyleCnt="2"/>
      <dgm:spPr/>
      <dgm:t>
        <a:bodyPr/>
        <a:lstStyle/>
        <a:p>
          <a:endParaRPr lang="pl-PL"/>
        </a:p>
      </dgm:t>
    </dgm:pt>
    <dgm:pt modelId="{911FDB50-9633-43EE-A701-B9271EEF4182}" type="pres">
      <dgm:prSet presAssocID="{7AB541F0-5D7D-404D-A71D-0E1CCB73A0EB}" presName="horz1" presStyleCnt="0"/>
      <dgm:spPr/>
    </dgm:pt>
    <dgm:pt modelId="{6B073549-FECF-4577-9C06-3597AC920D4A}" type="pres">
      <dgm:prSet presAssocID="{7AB541F0-5D7D-404D-A71D-0E1CCB73A0EB}" presName="tx1" presStyleLbl="revTx" presStyleIdx="0" presStyleCnt="2"/>
      <dgm:spPr/>
      <dgm:t>
        <a:bodyPr/>
        <a:lstStyle/>
        <a:p>
          <a:endParaRPr lang="pl-PL"/>
        </a:p>
      </dgm:t>
    </dgm:pt>
    <dgm:pt modelId="{24C18F3E-6848-4FCA-8BC2-92E752450466}" type="pres">
      <dgm:prSet presAssocID="{7AB541F0-5D7D-404D-A71D-0E1CCB73A0EB}" presName="vert1" presStyleCnt="0"/>
      <dgm:spPr/>
    </dgm:pt>
    <dgm:pt modelId="{C70EC3C2-22C7-4266-8F63-F2C0A1F84474}" type="pres">
      <dgm:prSet presAssocID="{23E242C7-B3F7-4562-9004-E2AEBBC2B618}" presName="thickLine" presStyleLbl="alignNode1" presStyleIdx="1" presStyleCnt="2"/>
      <dgm:spPr/>
    </dgm:pt>
    <dgm:pt modelId="{78151828-B0CA-4009-BD29-F4D90344637E}" type="pres">
      <dgm:prSet presAssocID="{23E242C7-B3F7-4562-9004-E2AEBBC2B618}" presName="horz1" presStyleCnt="0"/>
      <dgm:spPr/>
    </dgm:pt>
    <dgm:pt modelId="{0A6675A4-86AE-428A-8C86-C842183FC28E}" type="pres">
      <dgm:prSet presAssocID="{23E242C7-B3F7-4562-9004-E2AEBBC2B618}" presName="tx1" presStyleLbl="revTx" presStyleIdx="1" presStyleCnt="2"/>
      <dgm:spPr/>
      <dgm:t>
        <a:bodyPr/>
        <a:lstStyle/>
        <a:p>
          <a:endParaRPr lang="pl-PL"/>
        </a:p>
      </dgm:t>
    </dgm:pt>
    <dgm:pt modelId="{6375F2BA-1BEB-4931-8649-AC053F83397D}" type="pres">
      <dgm:prSet presAssocID="{23E242C7-B3F7-4562-9004-E2AEBBC2B618}" presName="vert1" presStyleCnt="0"/>
      <dgm:spPr/>
    </dgm:pt>
  </dgm:ptLst>
  <dgm:cxnLst>
    <dgm:cxn modelId="{99BB1DF3-3548-48D3-9EA6-DFCC7FEE9820}" srcId="{78954E1C-B8C4-4586-8359-4A50B91DD84E}" destId="{23E242C7-B3F7-4562-9004-E2AEBBC2B618}" srcOrd="1" destOrd="0" parTransId="{0C401745-F74F-4152-88A8-9A43FE34638D}" sibTransId="{551AFDEA-C585-4147-86E3-0C370A8BE3A4}"/>
    <dgm:cxn modelId="{83CBC705-288E-4151-956E-BB28A36570B4}" type="presOf" srcId="{23E242C7-B3F7-4562-9004-E2AEBBC2B618}" destId="{0A6675A4-86AE-428A-8C86-C842183FC28E}" srcOrd="0" destOrd="0" presId="urn:microsoft.com/office/officeart/2008/layout/LinedList"/>
    <dgm:cxn modelId="{0A99C81C-7624-4E66-A889-EF52B8CF2362}" type="presOf" srcId="{7AB541F0-5D7D-404D-A71D-0E1CCB73A0EB}" destId="{6B073549-FECF-4577-9C06-3597AC920D4A}" srcOrd="0" destOrd="0" presId="urn:microsoft.com/office/officeart/2008/layout/LinedList"/>
    <dgm:cxn modelId="{ECC858D9-B9AC-4C06-B3A6-0EDC8D9D8982}" srcId="{78954E1C-B8C4-4586-8359-4A50B91DD84E}" destId="{7AB541F0-5D7D-404D-A71D-0E1CCB73A0EB}" srcOrd="0" destOrd="0" parTransId="{F84E8C17-003A-4CBE-AEE7-338952D6AB81}" sibTransId="{C95FDF19-3F13-41AC-88EE-C88469E85403}"/>
    <dgm:cxn modelId="{E8BC104C-8EE2-49D0-862D-524A18496E01}" type="presOf" srcId="{78954E1C-B8C4-4586-8359-4A50B91DD84E}" destId="{A6F32161-60FB-40CA-B409-564AD69C7341}" srcOrd="0" destOrd="0" presId="urn:microsoft.com/office/officeart/2008/layout/LinedList"/>
    <dgm:cxn modelId="{5160DFC1-C3E2-4849-A870-2A8D179E21F9}" type="presParOf" srcId="{A6F32161-60FB-40CA-B409-564AD69C7341}" destId="{E8160703-34D1-4141-92B7-271B0AD42208}" srcOrd="0" destOrd="0" presId="urn:microsoft.com/office/officeart/2008/layout/LinedList"/>
    <dgm:cxn modelId="{C5CA645E-E150-44E9-A82E-8AD9120F252A}" type="presParOf" srcId="{A6F32161-60FB-40CA-B409-564AD69C7341}" destId="{911FDB50-9633-43EE-A701-B9271EEF4182}" srcOrd="1" destOrd="0" presId="urn:microsoft.com/office/officeart/2008/layout/LinedList"/>
    <dgm:cxn modelId="{C06BE2BB-4066-4622-9409-95D905E928F5}" type="presParOf" srcId="{911FDB50-9633-43EE-A701-B9271EEF4182}" destId="{6B073549-FECF-4577-9C06-3597AC920D4A}" srcOrd="0" destOrd="0" presId="urn:microsoft.com/office/officeart/2008/layout/LinedList"/>
    <dgm:cxn modelId="{E520B16C-42F6-4924-967F-0A624397C7B3}" type="presParOf" srcId="{911FDB50-9633-43EE-A701-B9271EEF4182}" destId="{24C18F3E-6848-4FCA-8BC2-92E752450466}" srcOrd="1" destOrd="0" presId="urn:microsoft.com/office/officeart/2008/layout/LinedList"/>
    <dgm:cxn modelId="{EDFA0D62-94BC-430D-AAB3-EA2BC9CC3A45}" type="presParOf" srcId="{A6F32161-60FB-40CA-B409-564AD69C7341}" destId="{C70EC3C2-22C7-4266-8F63-F2C0A1F84474}" srcOrd="2" destOrd="0" presId="urn:microsoft.com/office/officeart/2008/layout/LinedList"/>
    <dgm:cxn modelId="{4BBB970E-F8E0-4928-B046-F0480600AC1C}" type="presParOf" srcId="{A6F32161-60FB-40CA-B409-564AD69C7341}" destId="{78151828-B0CA-4009-BD29-F4D90344637E}" srcOrd="3" destOrd="0" presId="urn:microsoft.com/office/officeart/2008/layout/LinedList"/>
    <dgm:cxn modelId="{587E4E91-7129-4486-81C7-0C3D3D7C1CB1}" type="presParOf" srcId="{78151828-B0CA-4009-BD29-F4D90344637E}" destId="{0A6675A4-86AE-428A-8C86-C842183FC28E}" srcOrd="0" destOrd="0" presId="urn:microsoft.com/office/officeart/2008/layout/LinedList"/>
    <dgm:cxn modelId="{E1AF7072-1154-4F51-8238-23FE4DCB79C7}" type="presParOf" srcId="{78151828-B0CA-4009-BD29-F4D90344637E}" destId="{6375F2BA-1BEB-4931-8649-AC053F83397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78954E1C-B8C4-4586-8359-4A50B91DD84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AB541F0-5D7D-404D-A71D-0E1CCB73A0EB}">
      <dgm:prSet custT="1"/>
      <dgm:spPr/>
      <dgm:t>
        <a:bodyPr/>
        <a:lstStyle/>
        <a:p>
          <a:pPr algn="ctr" rtl="0"/>
          <a:r>
            <a:rPr lang="pl-PL" sz="2000" b="1" dirty="0" smtClean="0"/>
            <a:t>Aktualizacja cennika od 1 lipca 2019 r.</a:t>
          </a:r>
          <a:endParaRPr lang="pl-PL" sz="2000" dirty="0"/>
        </a:p>
      </dgm:t>
    </dgm:pt>
    <dgm:pt modelId="{F84E8C17-003A-4CBE-AEE7-338952D6AB81}" type="parTrans" cxnId="{ECC858D9-B9AC-4C06-B3A6-0EDC8D9D8982}">
      <dgm:prSet/>
      <dgm:spPr/>
      <dgm:t>
        <a:bodyPr/>
        <a:lstStyle/>
        <a:p>
          <a:endParaRPr lang="pl-PL"/>
        </a:p>
      </dgm:t>
    </dgm:pt>
    <dgm:pt modelId="{C95FDF19-3F13-41AC-88EE-C88469E85403}" type="sibTrans" cxnId="{ECC858D9-B9AC-4C06-B3A6-0EDC8D9D8982}">
      <dgm:prSet/>
      <dgm:spPr/>
      <dgm:t>
        <a:bodyPr/>
        <a:lstStyle/>
        <a:p>
          <a:endParaRPr lang="pl-PL"/>
        </a:p>
      </dgm:t>
    </dgm:pt>
    <dgm:pt modelId="{23E242C7-B3F7-4562-9004-E2AEBBC2B618}">
      <dgm:prSet custT="1"/>
      <dgm:spPr/>
      <dgm:t>
        <a:bodyPr/>
        <a:lstStyle/>
        <a:p>
          <a:pPr algn="ctr" rtl="0"/>
          <a:r>
            <a:rPr lang="pl-PL" sz="2000" b="1" dirty="0" smtClean="0"/>
            <a:t>za przyjęcie i zagospodarowanie odpadów w ramach świadczonych usług publicznych </a:t>
          </a:r>
          <a:endParaRPr lang="pl-PL" sz="2000" b="1" dirty="0"/>
        </a:p>
      </dgm:t>
    </dgm:pt>
    <dgm:pt modelId="{0C401745-F74F-4152-88A8-9A43FE34638D}" type="parTrans" cxnId="{99BB1DF3-3548-48D3-9EA6-DFCC7FEE9820}">
      <dgm:prSet/>
      <dgm:spPr/>
      <dgm:t>
        <a:bodyPr/>
        <a:lstStyle/>
        <a:p>
          <a:endParaRPr lang="pl-PL"/>
        </a:p>
      </dgm:t>
    </dgm:pt>
    <dgm:pt modelId="{551AFDEA-C585-4147-86E3-0C370A8BE3A4}" type="sibTrans" cxnId="{99BB1DF3-3548-48D3-9EA6-DFCC7FEE9820}">
      <dgm:prSet/>
      <dgm:spPr/>
      <dgm:t>
        <a:bodyPr/>
        <a:lstStyle/>
        <a:p>
          <a:endParaRPr lang="pl-PL"/>
        </a:p>
      </dgm:t>
    </dgm:pt>
    <dgm:pt modelId="{A6F32161-60FB-40CA-B409-564AD69C7341}" type="pres">
      <dgm:prSet presAssocID="{78954E1C-B8C4-4586-8359-4A50B91DD84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E8160703-34D1-4141-92B7-271B0AD42208}" type="pres">
      <dgm:prSet presAssocID="{7AB541F0-5D7D-404D-A71D-0E1CCB73A0EB}" presName="thickLine" presStyleLbl="alignNode1" presStyleIdx="0" presStyleCnt="2"/>
      <dgm:spPr/>
      <dgm:t>
        <a:bodyPr/>
        <a:lstStyle/>
        <a:p>
          <a:endParaRPr lang="pl-PL"/>
        </a:p>
      </dgm:t>
    </dgm:pt>
    <dgm:pt modelId="{911FDB50-9633-43EE-A701-B9271EEF4182}" type="pres">
      <dgm:prSet presAssocID="{7AB541F0-5D7D-404D-A71D-0E1CCB73A0EB}" presName="horz1" presStyleCnt="0"/>
      <dgm:spPr/>
    </dgm:pt>
    <dgm:pt modelId="{6B073549-FECF-4577-9C06-3597AC920D4A}" type="pres">
      <dgm:prSet presAssocID="{7AB541F0-5D7D-404D-A71D-0E1CCB73A0EB}" presName="tx1" presStyleLbl="revTx" presStyleIdx="0" presStyleCnt="2"/>
      <dgm:spPr/>
      <dgm:t>
        <a:bodyPr/>
        <a:lstStyle/>
        <a:p>
          <a:endParaRPr lang="pl-PL"/>
        </a:p>
      </dgm:t>
    </dgm:pt>
    <dgm:pt modelId="{24C18F3E-6848-4FCA-8BC2-92E752450466}" type="pres">
      <dgm:prSet presAssocID="{7AB541F0-5D7D-404D-A71D-0E1CCB73A0EB}" presName="vert1" presStyleCnt="0"/>
      <dgm:spPr/>
    </dgm:pt>
    <dgm:pt modelId="{C70EC3C2-22C7-4266-8F63-F2C0A1F84474}" type="pres">
      <dgm:prSet presAssocID="{23E242C7-B3F7-4562-9004-E2AEBBC2B618}" presName="thickLine" presStyleLbl="alignNode1" presStyleIdx="1" presStyleCnt="2"/>
      <dgm:spPr/>
    </dgm:pt>
    <dgm:pt modelId="{78151828-B0CA-4009-BD29-F4D90344637E}" type="pres">
      <dgm:prSet presAssocID="{23E242C7-B3F7-4562-9004-E2AEBBC2B618}" presName="horz1" presStyleCnt="0"/>
      <dgm:spPr/>
    </dgm:pt>
    <dgm:pt modelId="{0A6675A4-86AE-428A-8C86-C842183FC28E}" type="pres">
      <dgm:prSet presAssocID="{23E242C7-B3F7-4562-9004-E2AEBBC2B618}" presName="tx1" presStyleLbl="revTx" presStyleIdx="1" presStyleCnt="2"/>
      <dgm:spPr/>
      <dgm:t>
        <a:bodyPr/>
        <a:lstStyle/>
        <a:p>
          <a:endParaRPr lang="pl-PL"/>
        </a:p>
      </dgm:t>
    </dgm:pt>
    <dgm:pt modelId="{6375F2BA-1BEB-4931-8649-AC053F83397D}" type="pres">
      <dgm:prSet presAssocID="{23E242C7-B3F7-4562-9004-E2AEBBC2B618}" presName="vert1" presStyleCnt="0"/>
      <dgm:spPr/>
    </dgm:pt>
  </dgm:ptLst>
  <dgm:cxnLst>
    <dgm:cxn modelId="{2740F9E4-A800-42A5-A9DB-BF62459B8E17}" type="presOf" srcId="{23E242C7-B3F7-4562-9004-E2AEBBC2B618}" destId="{0A6675A4-86AE-428A-8C86-C842183FC28E}" srcOrd="0" destOrd="0" presId="urn:microsoft.com/office/officeart/2008/layout/LinedList"/>
    <dgm:cxn modelId="{99BB1DF3-3548-48D3-9EA6-DFCC7FEE9820}" srcId="{78954E1C-B8C4-4586-8359-4A50B91DD84E}" destId="{23E242C7-B3F7-4562-9004-E2AEBBC2B618}" srcOrd="1" destOrd="0" parTransId="{0C401745-F74F-4152-88A8-9A43FE34638D}" sibTransId="{551AFDEA-C585-4147-86E3-0C370A8BE3A4}"/>
    <dgm:cxn modelId="{1CB7623C-7E67-4D61-8913-DFA078EC3DEF}" type="presOf" srcId="{7AB541F0-5D7D-404D-A71D-0E1CCB73A0EB}" destId="{6B073549-FECF-4577-9C06-3597AC920D4A}" srcOrd="0" destOrd="0" presId="urn:microsoft.com/office/officeart/2008/layout/LinedList"/>
    <dgm:cxn modelId="{ECC858D9-B9AC-4C06-B3A6-0EDC8D9D8982}" srcId="{78954E1C-B8C4-4586-8359-4A50B91DD84E}" destId="{7AB541F0-5D7D-404D-A71D-0E1CCB73A0EB}" srcOrd="0" destOrd="0" parTransId="{F84E8C17-003A-4CBE-AEE7-338952D6AB81}" sibTransId="{C95FDF19-3F13-41AC-88EE-C88469E85403}"/>
    <dgm:cxn modelId="{59E4D015-489D-4C9F-B7C4-A469E5287053}" type="presOf" srcId="{78954E1C-B8C4-4586-8359-4A50B91DD84E}" destId="{A6F32161-60FB-40CA-B409-564AD69C7341}" srcOrd="0" destOrd="0" presId="urn:microsoft.com/office/officeart/2008/layout/LinedList"/>
    <dgm:cxn modelId="{B31754A0-2C93-48FB-A967-E549AF595B95}" type="presParOf" srcId="{A6F32161-60FB-40CA-B409-564AD69C7341}" destId="{E8160703-34D1-4141-92B7-271B0AD42208}" srcOrd="0" destOrd="0" presId="urn:microsoft.com/office/officeart/2008/layout/LinedList"/>
    <dgm:cxn modelId="{89E91CBF-A414-4DBA-96D9-44E390E1ED82}" type="presParOf" srcId="{A6F32161-60FB-40CA-B409-564AD69C7341}" destId="{911FDB50-9633-43EE-A701-B9271EEF4182}" srcOrd="1" destOrd="0" presId="urn:microsoft.com/office/officeart/2008/layout/LinedList"/>
    <dgm:cxn modelId="{A6DBF249-50A7-4535-8F3A-A8F3670021A1}" type="presParOf" srcId="{911FDB50-9633-43EE-A701-B9271EEF4182}" destId="{6B073549-FECF-4577-9C06-3597AC920D4A}" srcOrd="0" destOrd="0" presId="urn:microsoft.com/office/officeart/2008/layout/LinedList"/>
    <dgm:cxn modelId="{71CA9112-9DB6-48F4-A89D-A68A7090ED13}" type="presParOf" srcId="{911FDB50-9633-43EE-A701-B9271EEF4182}" destId="{24C18F3E-6848-4FCA-8BC2-92E752450466}" srcOrd="1" destOrd="0" presId="urn:microsoft.com/office/officeart/2008/layout/LinedList"/>
    <dgm:cxn modelId="{7D880C25-B5AE-4B78-8656-1530E8907220}" type="presParOf" srcId="{A6F32161-60FB-40CA-B409-564AD69C7341}" destId="{C70EC3C2-22C7-4266-8F63-F2C0A1F84474}" srcOrd="2" destOrd="0" presId="urn:microsoft.com/office/officeart/2008/layout/LinedList"/>
    <dgm:cxn modelId="{51530F1E-3C38-49B7-B41F-F6692A157C75}" type="presParOf" srcId="{A6F32161-60FB-40CA-B409-564AD69C7341}" destId="{78151828-B0CA-4009-BD29-F4D90344637E}" srcOrd="3" destOrd="0" presId="urn:microsoft.com/office/officeart/2008/layout/LinedList"/>
    <dgm:cxn modelId="{D5CE367E-B098-43CC-8A99-10E9BB811B47}" type="presParOf" srcId="{78151828-B0CA-4009-BD29-F4D90344637E}" destId="{0A6675A4-86AE-428A-8C86-C842183FC28E}" srcOrd="0" destOrd="0" presId="urn:microsoft.com/office/officeart/2008/layout/LinedList"/>
    <dgm:cxn modelId="{89C532EA-CF82-41DE-A298-5EC06809163A}" type="presParOf" srcId="{78151828-B0CA-4009-BD29-F4D90344637E}" destId="{6375F2BA-1BEB-4931-8649-AC053F83397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78954E1C-B8C4-4586-8359-4A50B91DD84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AB541F0-5D7D-404D-A71D-0E1CCB73A0EB}">
      <dgm:prSet custT="1"/>
      <dgm:spPr/>
      <dgm:t>
        <a:bodyPr/>
        <a:lstStyle/>
        <a:p>
          <a:pPr algn="ctr" rtl="0"/>
          <a:r>
            <a:rPr lang="pl-PL" sz="1800" b="1" i="0" dirty="0" smtClean="0"/>
            <a:t>Projekt uruchomienie przez PGO „Eko-MAZURY” Sp. z o.o.</a:t>
          </a:r>
        </a:p>
        <a:p>
          <a:pPr algn="ctr" rtl="0"/>
          <a:r>
            <a:rPr lang="pl-PL" sz="1800" b="1" i="0" dirty="0" smtClean="0"/>
            <a:t>usługi odbioru i transportu odpadów</a:t>
          </a:r>
          <a:endParaRPr lang="pl-PL" sz="1800" b="1" i="0" dirty="0"/>
        </a:p>
      </dgm:t>
    </dgm:pt>
    <dgm:pt modelId="{F84E8C17-003A-4CBE-AEE7-338952D6AB81}" type="parTrans" cxnId="{ECC858D9-B9AC-4C06-B3A6-0EDC8D9D8982}">
      <dgm:prSet/>
      <dgm:spPr/>
      <dgm:t>
        <a:bodyPr/>
        <a:lstStyle/>
        <a:p>
          <a:endParaRPr lang="pl-PL"/>
        </a:p>
      </dgm:t>
    </dgm:pt>
    <dgm:pt modelId="{C95FDF19-3F13-41AC-88EE-C88469E85403}" type="sibTrans" cxnId="{ECC858D9-B9AC-4C06-B3A6-0EDC8D9D8982}">
      <dgm:prSet/>
      <dgm:spPr/>
      <dgm:t>
        <a:bodyPr/>
        <a:lstStyle/>
        <a:p>
          <a:endParaRPr lang="pl-PL"/>
        </a:p>
      </dgm:t>
    </dgm:pt>
    <dgm:pt modelId="{23E242C7-B3F7-4562-9004-E2AEBBC2B618}">
      <dgm:prSet custT="1"/>
      <dgm:spPr/>
      <dgm:t>
        <a:bodyPr/>
        <a:lstStyle/>
        <a:p>
          <a:pPr algn="ctr" rtl="0"/>
          <a:r>
            <a:rPr lang="pl-PL" sz="1400" b="1" dirty="0" smtClean="0"/>
            <a:t>na terenie 12. gmin członkowskich</a:t>
          </a:r>
        </a:p>
        <a:p>
          <a:pPr algn="ctr" rtl="0"/>
          <a:r>
            <a:rPr lang="pl-PL" sz="1400" b="1" dirty="0" smtClean="0"/>
            <a:t>Związku Międzygminnego „Gospodarka Komunalna” w Ełku”</a:t>
          </a:r>
        </a:p>
        <a:p>
          <a:pPr algn="ctr" rtl="0"/>
          <a:endParaRPr lang="pl-PL" sz="1600" b="1" dirty="0"/>
        </a:p>
      </dgm:t>
    </dgm:pt>
    <dgm:pt modelId="{0C401745-F74F-4152-88A8-9A43FE34638D}" type="parTrans" cxnId="{99BB1DF3-3548-48D3-9EA6-DFCC7FEE9820}">
      <dgm:prSet/>
      <dgm:spPr/>
      <dgm:t>
        <a:bodyPr/>
        <a:lstStyle/>
        <a:p>
          <a:endParaRPr lang="pl-PL"/>
        </a:p>
      </dgm:t>
    </dgm:pt>
    <dgm:pt modelId="{551AFDEA-C585-4147-86E3-0C370A8BE3A4}" type="sibTrans" cxnId="{99BB1DF3-3548-48D3-9EA6-DFCC7FEE9820}">
      <dgm:prSet/>
      <dgm:spPr/>
      <dgm:t>
        <a:bodyPr/>
        <a:lstStyle/>
        <a:p>
          <a:endParaRPr lang="pl-PL"/>
        </a:p>
      </dgm:t>
    </dgm:pt>
    <dgm:pt modelId="{A6F32161-60FB-40CA-B409-564AD69C7341}" type="pres">
      <dgm:prSet presAssocID="{78954E1C-B8C4-4586-8359-4A50B91DD84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E8160703-34D1-4141-92B7-271B0AD42208}" type="pres">
      <dgm:prSet presAssocID="{7AB541F0-5D7D-404D-A71D-0E1CCB73A0EB}" presName="thickLine" presStyleLbl="alignNode1" presStyleIdx="0" presStyleCnt="2"/>
      <dgm:spPr/>
      <dgm:t>
        <a:bodyPr/>
        <a:lstStyle/>
        <a:p>
          <a:endParaRPr lang="pl-PL"/>
        </a:p>
      </dgm:t>
    </dgm:pt>
    <dgm:pt modelId="{911FDB50-9633-43EE-A701-B9271EEF4182}" type="pres">
      <dgm:prSet presAssocID="{7AB541F0-5D7D-404D-A71D-0E1CCB73A0EB}" presName="horz1" presStyleCnt="0"/>
      <dgm:spPr/>
    </dgm:pt>
    <dgm:pt modelId="{6B073549-FECF-4577-9C06-3597AC920D4A}" type="pres">
      <dgm:prSet presAssocID="{7AB541F0-5D7D-404D-A71D-0E1CCB73A0EB}" presName="tx1" presStyleLbl="revTx" presStyleIdx="0" presStyleCnt="2" custScaleY="200000"/>
      <dgm:spPr/>
      <dgm:t>
        <a:bodyPr/>
        <a:lstStyle/>
        <a:p>
          <a:endParaRPr lang="pl-PL"/>
        </a:p>
      </dgm:t>
    </dgm:pt>
    <dgm:pt modelId="{24C18F3E-6848-4FCA-8BC2-92E752450466}" type="pres">
      <dgm:prSet presAssocID="{7AB541F0-5D7D-404D-A71D-0E1CCB73A0EB}" presName="vert1" presStyleCnt="0"/>
      <dgm:spPr/>
    </dgm:pt>
    <dgm:pt modelId="{C70EC3C2-22C7-4266-8F63-F2C0A1F84474}" type="pres">
      <dgm:prSet presAssocID="{23E242C7-B3F7-4562-9004-E2AEBBC2B618}" presName="thickLine" presStyleLbl="alignNode1" presStyleIdx="1" presStyleCnt="2"/>
      <dgm:spPr/>
    </dgm:pt>
    <dgm:pt modelId="{78151828-B0CA-4009-BD29-F4D90344637E}" type="pres">
      <dgm:prSet presAssocID="{23E242C7-B3F7-4562-9004-E2AEBBC2B618}" presName="horz1" presStyleCnt="0"/>
      <dgm:spPr/>
    </dgm:pt>
    <dgm:pt modelId="{0A6675A4-86AE-428A-8C86-C842183FC28E}" type="pres">
      <dgm:prSet presAssocID="{23E242C7-B3F7-4562-9004-E2AEBBC2B618}" presName="tx1" presStyleLbl="revTx" presStyleIdx="1" presStyleCnt="2"/>
      <dgm:spPr/>
      <dgm:t>
        <a:bodyPr/>
        <a:lstStyle/>
        <a:p>
          <a:endParaRPr lang="pl-PL"/>
        </a:p>
      </dgm:t>
    </dgm:pt>
    <dgm:pt modelId="{6375F2BA-1BEB-4931-8649-AC053F83397D}" type="pres">
      <dgm:prSet presAssocID="{23E242C7-B3F7-4562-9004-E2AEBBC2B618}" presName="vert1" presStyleCnt="0"/>
      <dgm:spPr/>
    </dgm:pt>
  </dgm:ptLst>
  <dgm:cxnLst>
    <dgm:cxn modelId="{D09BE4B7-16E4-4C59-9AE7-603EAA6214A3}" type="presOf" srcId="{23E242C7-B3F7-4562-9004-E2AEBBC2B618}" destId="{0A6675A4-86AE-428A-8C86-C842183FC28E}" srcOrd="0" destOrd="0" presId="urn:microsoft.com/office/officeart/2008/layout/LinedList"/>
    <dgm:cxn modelId="{99BB1DF3-3548-48D3-9EA6-DFCC7FEE9820}" srcId="{78954E1C-B8C4-4586-8359-4A50B91DD84E}" destId="{23E242C7-B3F7-4562-9004-E2AEBBC2B618}" srcOrd="1" destOrd="0" parTransId="{0C401745-F74F-4152-88A8-9A43FE34638D}" sibTransId="{551AFDEA-C585-4147-86E3-0C370A8BE3A4}"/>
    <dgm:cxn modelId="{3FE58888-A063-40B5-BCF6-A7352B2F4AD2}" type="presOf" srcId="{7AB541F0-5D7D-404D-A71D-0E1CCB73A0EB}" destId="{6B073549-FECF-4577-9C06-3597AC920D4A}" srcOrd="0" destOrd="0" presId="urn:microsoft.com/office/officeart/2008/layout/LinedList"/>
    <dgm:cxn modelId="{4DB9C0E4-9F39-41EE-9B2C-3550832750BD}" type="presOf" srcId="{78954E1C-B8C4-4586-8359-4A50B91DD84E}" destId="{A6F32161-60FB-40CA-B409-564AD69C7341}" srcOrd="0" destOrd="0" presId="urn:microsoft.com/office/officeart/2008/layout/LinedList"/>
    <dgm:cxn modelId="{ECC858D9-B9AC-4C06-B3A6-0EDC8D9D8982}" srcId="{78954E1C-B8C4-4586-8359-4A50B91DD84E}" destId="{7AB541F0-5D7D-404D-A71D-0E1CCB73A0EB}" srcOrd="0" destOrd="0" parTransId="{F84E8C17-003A-4CBE-AEE7-338952D6AB81}" sibTransId="{C95FDF19-3F13-41AC-88EE-C88469E85403}"/>
    <dgm:cxn modelId="{2C3FF333-D18B-4764-BAD1-52FB9485381D}" type="presParOf" srcId="{A6F32161-60FB-40CA-B409-564AD69C7341}" destId="{E8160703-34D1-4141-92B7-271B0AD42208}" srcOrd="0" destOrd="0" presId="urn:microsoft.com/office/officeart/2008/layout/LinedList"/>
    <dgm:cxn modelId="{2C48CAC1-E658-4FBC-B494-AC48A8C9B475}" type="presParOf" srcId="{A6F32161-60FB-40CA-B409-564AD69C7341}" destId="{911FDB50-9633-43EE-A701-B9271EEF4182}" srcOrd="1" destOrd="0" presId="urn:microsoft.com/office/officeart/2008/layout/LinedList"/>
    <dgm:cxn modelId="{DF749851-DCEF-4B53-A147-E727F9F0E004}" type="presParOf" srcId="{911FDB50-9633-43EE-A701-B9271EEF4182}" destId="{6B073549-FECF-4577-9C06-3597AC920D4A}" srcOrd="0" destOrd="0" presId="urn:microsoft.com/office/officeart/2008/layout/LinedList"/>
    <dgm:cxn modelId="{75EA8DA9-5EEB-4ED0-8E3E-42A10E7F97B0}" type="presParOf" srcId="{911FDB50-9633-43EE-A701-B9271EEF4182}" destId="{24C18F3E-6848-4FCA-8BC2-92E752450466}" srcOrd="1" destOrd="0" presId="urn:microsoft.com/office/officeart/2008/layout/LinedList"/>
    <dgm:cxn modelId="{BCACF979-411B-4097-BD9A-D2D79A9101C5}" type="presParOf" srcId="{A6F32161-60FB-40CA-B409-564AD69C7341}" destId="{C70EC3C2-22C7-4266-8F63-F2C0A1F84474}" srcOrd="2" destOrd="0" presId="urn:microsoft.com/office/officeart/2008/layout/LinedList"/>
    <dgm:cxn modelId="{16A930C5-0ABA-44CD-9B56-43CB7AADF756}" type="presParOf" srcId="{A6F32161-60FB-40CA-B409-564AD69C7341}" destId="{78151828-B0CA-4009-BD29-F4D90344637E}" srcOrd="3" destOrd="0" presId="urn:microsoft.com/office/officeart/2008/layout/LinedList"/>
    <dgm:cxn modelId="{9551F3FE-CCA1-4784-98A5-936A16920C0D}" type="presParOf" srcId="{78151828-B0CA-4009-BD29-F4D90344637E}" destId="{0A6675A4-86AE-428A-8C86-C842183FC28E}" srcOrd="0" destOrd="0" presId="urn:microsoft.com/office/officeart/2008/layout/LinedList"/>
    <dgm:cxn modelId="{B8F7446A-9430-4874-959A-651ABB0D8810}" type="presParOf" srcId="{78151828-B0CA-4009-BD29-F4D90344637E}" destId="{6375F2BA-1BEB-4931-8649-AC053F83397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78954E1C-B8C4-4586-8359-4A50B91DD84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AB541F0-5D7D-404D-A71D-0E1CCB73A0EB}">
      <dgm:prSet custT="1"/>
      <dgm:spPr/>
      <dgm:t>
        <a:bodyPr/>
        <a:lstStyle/>
        <a:p>
          <a:pPr algn="ctr" rtl="0"/>
          <a:r>
            <a:rPr lang="pl-PL" sz="3200" b="1" dirty="0" smtClean="0">
              <a:solidFill>
                <a:srgbClr val="C00000"/>
              </a:solidFill>
              <a:ea typeface="+mj-ea"/>
              <a:cs typeface="+mj-cs"/>
            </a:rPr>
            <a:t>DZIĘKUJEMY ZA UWAGĘ</a:t>
          </a:r>
          <a:endParaRPr lang="pl-PL" sz="3200" dirty="0">
            <a:solidFill>
              <a:srgbClr val="C00000"/>
            </a:solidFill>
          </a:endParaRPr>
        </a:p>
      </dgm:t>
    </dgm:pt>
    <dgm:pt modelId="{F84E8C17-003A-4CBE-AEE7-338952D6AB81}" type="parTrans" cxnId="{ECC858D9-B9AC-4C06-B3A6-0EDC8D9D8982}">
      <dgm:prSet/>
      <dgm:spPr/>
      <dgm:t>
        <a:bodyPr/>
        <a:lstStyle/>
        <a:p>
          <a:pPr algn="ctr"/>
          <a:endParaRPr lang="pl-PL"/>
        </a:p>
      </dgm:t>
    </dgm:pt>
    <dgm:pt modelId="{C95FDF19-3F13-41AC-88EE-C88469E85403}" type="sibTrans" cxnId="{ECC858D9-B9AC-4C06-B3A6-0EDC8D9D8982}">
      <dgm:prSet/>
      <dgm:spPr/>
      <dgm:t>
        <a:bodyPr/>
        <a:lstStyle/>
        <a:p>
          <a:pPr algn="ctr"/>
          <a:endParaRPr lang="pl-PL"/>
        </a:p>
      </dgm:t>
    </dgm:pt>
    <dgm:pt modelId="{23E242C7-B3F7-4562-9004-E2AEBBC2B618}">
      <dgm:prSet custT="1"/>
      <dgm:spPr/>
      <dgm:t>
        <a:bodyPr/>
        <a:lstStyle/>
        <a:p>
          <a:pPr algn="ctr" rtl="0"/>
          <a:endParaRPr lang="pl-PL" sz="3200" dirty="0">
            <a:solidFill>
              <a:schemeClr val="tx2"/>
            </a:solidFill>
          </a:endParaRPr>
        </a:p>
      </dgm:t>
    </dgm:pt>
    <dgm:pt modelId="{0C401745-F74F-4152-88A8-9A43FE34638D}" type="parTrans" cxnId="{99BB1DF3-3548-48D3-9EA6-DFCC7FEE9820}">
      <dgm:prSet/>
      <dgm:spPr/>
      <dgm:t>
        <a:bodyPr/>
        <a:lstStyle/>
        <a:p>
          <a:pPr algn="ctr"/>
          <a:endParaRPr lang="pl-PL"/>
        </a:p>
      </dgm:t>
    </dgm:pt>
    <dgm:pt modelId="{551AFDEA-C585-4147-86E3-0C370A8BE3A4}" type="sibTrans" cxnId="{99BB1DF3-3548-48D3-9EA6-DFCC7FEE9820}">
      <dgm:prSet/>
      <dgm:spPr/>
      <dgm:t>
        <a:bodyPr/>
        <a:lstStyle/>
        <a:p>
          <a:pPr algn="ctr"/>
          <a:endParaRPr lang="pl-PL"/>
        </a:p>
      </dgm:t>
    </dgm:pt>
    <dgm:pt modelId="{A6F32161-60FB-40CA-B409-564AD69C7341}" type="pres">
      <dgm:prSet presAssocID="{78954E1C-B8C4-4586-8359-4A50B91DD84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E8160703-34D1-4141-92B7-271B0AD42208}" type="pres">
      <dgm:prSet presAssocID="{7AB541F0-5D7D-404D-A71D-0E1CCB73A0EB}" presName="thickLine" presStyleLbl="alignNode1" presStyleIdx="0" presStyleCnt="2"/>
      <dgm:spPr/>
      <dgm:t>
        <a:bodyPr/>
        <a:lstStyle/>
        <a:p>
          <a:endParaRPr lang="pl-PL"/>
        </a:p>
      </dgm:t>
    </dgm:pt>
    <dgm:pt modelId="{911FDB50-9633-43EE-A701-B9271EEF4182}" type="pres">
      <dgm:prSet presAssocID="{7AB541F0-5D7D-404D-A71D-0E1CCB73A0EB}" presName="horz1" presStyleCnt="0"/>
      <dgm:spPr/>
    </dgm:pt>
    <dgm:pt modelId="{6B073549-FECF-4577-9C06-3597AC920D4A}" type="pres">
      <dgm:prSet presAssocID="{7AB541F0-5D7D-404D-A71D-0E1CCB73A0EB}" presName="tx1" presStyleLbl="revTx" presStyleIdx="0" presStyleCnt="2" custScaleY="67852" custLinFactNeighborY="8572"/>
      <dgm:spPr/>
      <dgm:t>
        <a:bodyPr/>
        <a:lstStyle/>
        <a:p>
          <a:endParaRPr lang="pl-PL"/>
        </a:p>
      </dgm:t>
    </dgm:pt>
    <dgm:pt modelId="{24C18F3E-6848-4FCA-8BC2-92E752450466}" type="pres">
      <dgm:prSet presAssocID="{7AB541F0-5D7D-404D-A71D-0E1CCB73A0EB}" presName="vert1" presStyleCnt="0"/>
      <dgm:spPr/>
    </dgm:pt>
    <dgm:pt modelId="{C70EC3C2-22C7-4266-8F63-F2C0A1F84474}" type="pres">
      <dgm:prSet presAssocID="{23E242C7-B3F7-4562-9004-E2AEBBC2B618}" presName="thickLine" presStyleLbl="alignNode1" presStyleIdx="1" presStyleCnt="2"/>
      <dgm:spPr/>
    </dgm:pt>
    <dgm:pt modelId="{78151828-B0CA-4009-BD29-F4D90344637E}" type="pres">
      <dgm:prSet presAssocID="{23E242C7-B3F7-4562-9004-E2AEBBC2B618}" presName="horz1" presStyleCnt="0"/>
      <dgm:spPr/>
    </dgm:pt>
    <dgm:pt modelId="{0A6675A4-86AE-428A-8C86-C842183FC28E}" type="pres">
      <dgm:prSet presAssocID="{23E242C7-B3F7-4562-9004-E2AEBBC2B618}" presName="tx1" presStyleLbl="revTx" presStyleIdx="1" presStyleCnt="2" custLinFactNeighborX="-375" custLinFactNeighborY="29774"/>
      <dgm:spPr/>
      <dgm:t>
        <a:bodyPr/>
        <a:lstStyle/>
        <a:p>
          <a:endParaRPr lang="pl-PL"/>
        </a:p>
      </dgm:t>
    </dgm:pt>
    <dgm:pt modelId="{6375F2BA-1BEB-4931-8649-AC053F83397D}" type="pres">
      <dgm:prSet presAssocID="{23E242C7-B3F7-4562-9004-E2AEBBC2B618}" presName="vert1" presStyleCnt="0"/>
      <dgm:spPr/>
    </dgm:pt>
  </dgm:ptLst>
  <dgm:cxnLst>
    <dgm:cxn modelId="{99BB1DF3-3548-48D3-9EA6-DFCC7FEE9820}" srcId="{78954E1C-B8C4-4586-8359-4A50B91DD84E}" destId="{23E242C7-B3F7-4562-9004-E2AEBBC2B618}" srcOrd="1" destOrd="0" parTransId="{0C401745-F74F-4152-88A8-9A43FE34638D}" sibTransId="{551AFDEA-C585-4147-86E3-0C370A8BE3A4}"/>
    <dgm:cxn modelId="{4170C175-0E3A-4030-922C-7CE00D5A4044}" type="presOf" srcId="{7AB541F0-5D7D-404D-A71D-0E1CCB73A0EB}" destId="{6B073549-FECF-4577-9C06-3597AC920D4A}" srcOrd="0" destOrd="0" presId="urn:microsoft.com/office/officeart/2008/layout/LinedList"/>
    <dgm:cxn modelId="{2A0129D9-6C48-435A-806E-1684840E2C5B}" type="presOf" srcId="{23E242C7-B3F7-4562-9004-E2AEBBC2B618}" destId="{0A6675A4-86AE-428A-8C86-C842183FC28E}" srcOrd="0" destOrd="0" presId="urn:microsoft.com/office/officeart/2008/layout/LinedList"/>
    <dgm:cxn modelId="{ECC858D9-B9AC-4C06-B3A6-0EDC8D9D8982}" srcId="{78954E1C-B8C4-4586-8359-4A50B91DD84E}" destId="{7AB541F0-5D7D-404D-A71D-0E1CCB73A0EB}" srcOrd="0" destOrd="0" parTransId="{F84E8C17-003A-4CBE-AEE7-338952D6AB81}" sibTransId="{C95FDF19-3F13-41AC-88EE-C88469E85403}"/>
    <dgm:cxn modelId="{BE5EAD47-4BCA-4ACD-86FF-CB42B22EAC67}" type="presOf" srcId="{78954E1C-B8C4-4586-8359-4A50B91DD84E}" destId="{A6F32161-60FB-40CA-B409-564AD69C7341}" srcOrd="0" destOrd="0" presId="urn:microsoft.com/office/officeart/2008/layout/LinedList"/>
    <dgm:cxn modelId="{EC0C4AA8-3DE3-48BC-A2F0-ED146C897F8A}" type="presParOf" srcId="{A6F32161-60FB-40CA-B409-564AD69C7341}" destId="{E8160703-34D1-4141-92B7-271B0AD42208}" srcOrd="0" destOrd="0" presId="urn:microsoft.com/office/officeart/2008/layout/LinedList"/>
    <dgm:cxn modelId="{10AEF6D0-972E-4877-8118-B703AE08F629}" type="presParOf" srcId="{A6F32161-60FB-40CA-B409-564AD69C7341}" destId="{911FDB50-9633-43EE-A701-B9271EEF4182}" srcOrd="1" destOrd="0" presId="urn:microsoft.com/office/officeart/2008/layout/LinedList"/>
    <dgm:cxn modelId="{5DB5B848-9D1E-4DD6-91DB-44A9E1116AF6}" type="presParOf" srcId="{911FDB50-9633-43EE-A701-B9271EEF4182}" destId="{6B073549-FECF-4577-9C06-3597AC920D4A}" srcOrd="0" destOrd="0" presId="urn:microsoft.com/office/officeart/2008/layout/LinedList"/>
    <dgm:cxn modelId="{C7745C34-50D4-49BF-87A2-39BC1A58084B}" type="presParOf" srcId="{911FDB50-9633-43EE-A701-B9271EEF4182}" destId="{24C18F3E-6848-4FCA-8BC2-92E752450466}" srcOrd="1" destOrd="0" presId="urn:microsoft.com/office/officeart/2008/layout/LinedList"/>
    <dgm:cxn modelId="{788A564F-9919-4703-83C1-D6D71E721810}" type="presParOf" srcId="{A6F32161-60FB-40CA-B409-564AD69C7341}" destId="{C70EC3C2-22C7-4266-8F63-F2C0A1F84474}" srcOrd="2" destOrd="0" presId="urn:microsoft.com/office/officeart/2008/layout/LinedList"/>
    <dgm:cxn modelId="{8D609721-A523-42C5-B66B-6E295E966FF8}" type="presParOf" srcId="{A6F32161-60FB-40CA-B409-564AD69C7341}" destId="{78151828-B0CA-4009-BD29-F4D90344637E}" srcOrd="3" destOrd="0" presId="urn:microsoft.com/office/officeart/2008/layout/LinedList"/>
    <dgm:cxn modelId="{DB641FBD-C55E-4C55-BB45-F198F94D5FEE}" type="presParOf" srcId="{78151828-B0CA-4009-BD29-F4D90344637E}" destId="{0A6675A4-86AE-428A-8C86-C842183FC28E}" srcOrd="0" destOrd="0" presId="urn:microsoft.com/office/officeart/2008/layout/LinedList"/>
    <dgm:cxn modelId="{918AB26C-6708-4416-AFA2-A07F8527CB24}" type="presParOf" srcId="{78151828-B0CA-4009-BD29-F4D90344637E}" destId="{6375F2BA-1BEB-4931-8649-AC053F83397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11FCCF-E8A2-477D-9A16-319D23099C01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4D917B2-FFF2-4649-8083-468EFAC0E44E}">
      <dgm:prSet custT="1"/>
      <dgm:spPr/>
      <dgm:t>
        <a:bodyPr/>
        <a:lstStyle/>
        <a:p>
          <a:pPr algn="ctr" rtl="0"/>
          <a:r>
            <a:rPr lang="pl-PL" sz="1200" b="1" dirty="0" smtClean="0"/>
            <a:t>Stacje przeładunkowe </a:t>
          </a:r>
        </a:p>
        <a:p>
          <a:pPr algn="ctr" rtl="0"/>
          <a:r>
            <a:rPr lang="pl-PL" sz="1200" b="1" dirty="0" smtClean="0"/>
            <a:t>z Punktami Dobrowolnego Gromadzenia Odpadów</a:t>
          </a:r>
        </a:p>
        <a:p>
          <a:pPr algn="ctr" rtl="0"/>
          <a:endParaRPr lang="pl-PL" sz="200" dirty="0"/>
        </a:p>
      </dgm:t>
    </dgm:pt>
    <dgm:pt modelId="{75579590-C789-4DDD-8C5A-F297073E3BB6}" type="parTrans" cxnId="{84B9D3CF-E7E1-4F36-84FD-F5C07992C105}">
      <dgm:prSet/>
      <dgm:spPr/>
      <dgm:t>
        <a:bodyPr/>
        <a:lstStyle/>
        <a:p>
          <a:endParaRPr lang="pl-PL"/>
        </a:p>
      </dgm:t>
    </dgm:pt>
    <dgm:pt modelId="{3F101031-38CD-4BBF-BC1C-E1C2CA769105}" type="sibTrans" cxnId="{84B9D3CF-E7E1-4F36-84FD-F5C07992C105}">
      <dgm:prSet/>
      <dgm:spPr/>
      <dgm:t>
        <a:bodyPr/>
        <a:lstStyle/>
        <a:p>
          <a:endParaRPr lang="pl-PL"/>
        </a:p>
      </dgm:t>
    </dgm:pt>
    <dgm:pt modelId="{F8620654-78E4-4D0F-AD5E-8550DA2DFCAC}">
      <dgm:prSet custT="1"/>
      <dgm:spPr/>
      <dgm:t>
        <a:bodyPr/>
        <a:lstStyle/>
        <a:p>
          <a:pPr algn="ctr" rtl="0"/>
          <a:r>
            <a:rPr lang="pl-PL" sz="1200" dirty="0" smtClean="0"/>
            <a:t>Kośmidry k/Gołdapi</a:t>
          </a:r>
          <a:endParaRPr lang="pl-PL" sz="1200" dirty="0"/>
        </a:p>
      </dgm:t>
    </dgm:pt>
    <dgm:pt modelId="{B8745590-6A1A-4EBC-A5EC-DB3DB5256061}" type="parTrans" cxnId="{344DF7DB-D87A-4856-B890-AAC14187A1F8}">
      <dgm:prSet/>
      <dgm:spPr/>
      <dgm:t>
        <a:bodyPr/>
        <a:lstStyle/>
        <a:p>
          <a:endParaRPr lang="pl-PL"/>
        </a:p>
      </dgm:t>
    </dgm:pt>
    <dgm:pt modelId="{B2CEAF93-3BD3-441F-AB4F-E3618078903E}" type="sibTrans" cxnId="{344DF7DB-D87A-4856-B890-AAC14187A1F8}">
      <dgm:prSet/>
      <dgm:spPr/>
      <dgm:t>
        <a:bodyPr/>
        <a:lstStyle/>
        <a:p>
          <a:endParaRPr lang="pl-PL"/>
        </a:p>
      </dgm:t>
    </dgm:pt>
    <dgm:pt modelId="{A8886D84-0B75-4262-A2C1-64646403986D}">
      <dgm:prSet custT="1"/>
      <dgm:spPr/>
      <dgm:t>
        <a:bodyPr/>
        <a:lstStyle/>
        <a:p>
          <a:pPr algn="ctr" rtl="0"/>
          <a:r>
            <a:rPr lang="pl-PL" sz="1200" dirty="0" smtClean="0"/>
            <a:t>Olecko</a:t>
          </a:r>
          <a:endParaRPr lang="pl-PL" sz="1200" dirty="0"/>
        </a:p>
      </dgm:t>
    </dgm:pt>
    <dgm:pt modelId="{31B831C2-1A33-413E-8014-1B515EE6C2E8}" type="parTrans" cxnId="{D95B2201-BE41-4149-816C-EC0CDE6843CE}">
      <dgm:prSet/>
      <dgm:spPr/>
      <dgm:t>
        <a:bodyPr/>
        <a:lstStyle/>
        <a:p>
          <a:endParaRPr lang="pl-PL"/>
        </a:p>
      </dgm:t>
    </dgm:pt>
    <dgm:pt modelId="{628CD8CB-2B3F-4EA8-B94C-23742925D7E6}" type="sibTrans" cxnId="{D95B2201-BE41-4149-816C-EC0CDE6843CE}">
      <dgm:prSet/>
      <dgm:spPr/>
      <dgm:t>
        <a:bodyPr/>
        <a:lstStyle/>
        <a:p>
          <a:endParaRPr lang="pl-PL"/>
        </a:p>
      </dgm:t>
    </dgm:pt>
    <dgm:pt modelId="{FCEF3989-7BF7-45DD-9BC7-0FF20C140C3A}">
      <dgm:prSet custT="1"/>
      <dgm:spPr/>
      <dgm:t>
        <a:bodyPr/>
        <a:lstStyle/>
        <a:p>
          <a:pPr algn="ctr" rtl="0"/>
          <a:r>
            <a:rPr lang="pl-PL" sz="1400" dirty="0" smtClean="0"/>
            <a:t>Biała Piska</a:t>
          </a:r>
          <a:endParaRPr lang="pl-PL" sz="1400" dirty="0"/>
        </a:p>
      </dgm:t>
    </dgm:pt>
    <dgm:pt modelId="{D1234054-7047-4C24-ABDD-06B259DE1323}" type="parTrans" cxnId="{C3522CB7-425E-4F17-B71D-E3B3A4E65645}">
      <dgm:prSet/>
      <dgm:spPr/>
      <dgm:t>
        <a:bodyPr/>
        <a:lstStyle/>
        <a:p>
          <a:endParaRPr lang="pl-PL"/>
        </a:p>
      </dgm:t>
    </dgm:pt>
    <dgm:pt modelId="{7C7DAC8C-DA70-49FA-B8EC-82DD3F77DB05}" type="sibTrans" cxnId="{C3522CB7-425E-4F17-B71D-E3B3A4E65645}">
      <dgm:prSet/>
      <dgm:spPr/>
      <dgm:t>
        <a:bodyPr/>
        <a:lstStyle/>
        <a:p>
          <a:endParaRPr lang="pl-PL"/>
        </a:p>
      </dgm:t>
    </dgm:pt>
    <dgm:pt modelId="{78DA175F-8BFB-4624-9CE3-FB8C3746BCF6}" type="pres">
      <dgm:prSet presAssocID="{6511FCCF-E8A2-477D-9A16-319D23099C0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D6370752-24B2-4FD1-A488-DAA2F719AACA}" type="pres">
      <dgm:prSet presAssocID="{D4D917B2-FFF2-4649-8083-468EFAC0E44E}" presName="node" presStyleLbl="node1" presStyleIdx="0" presStyleCnt="1" custRadScaleRad="101600" custRadScaleInc="513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DFC0FFC1-84C3-46F1-91A3-CA47F666FAFB}" type="presOf" srcId="{F8620654-78E4-4D0F-AD5E-8550DA2DFCAC}" destId="{D6370752-24B2-4FD1-A488-DAA2F719AACA}" srcOrd="0" destOrd="1" presId="urn:microsoft.com/office/officeart/2005/8/layout/cycle2"/>
    <dgm:cxn modelId="{3D122C6B-9BA5-43C7-98F9-7999EC1C77D4}" type="presOf" srcId="{6511FCCF-E8A2-477D-9A16-319D23099C01}" destId="{78DA175F-8BFB-4624-9CE3-FB8C3746BCF6}" srcOrd="0" destOrd="0" presId="urn:microsoft.com/office/officeart/2005/8/layout/cycle2"/>
    <dgm:cxn modelId="{2CE9A444-2BB4-4E68-9059-DD5E246AF002}" type="presOf" srcId="{A8886D84-0B75-4262-A2C1-64646403986D}" destId="{D6370752-24B2-4FD1-A488-DAA2F719AACA}" srcOrd="0" destOrd="2" presId="urn:microsoft.com/office/officeart/2005/8/layout/cycle2"/>
    <dgm:cxn modelId="{D8FA80F5-DBA7-4099-9C93-459C72A460C9}" type="presOf" srcId="{FCEF3989-7BF7-45DD-9BC7-0FF20C140C3A}" destId="{D6370752-24B2-4FD1-A488-DAA2F719AACA}" srcOrd="0" destOrd="3" presId="urn:microsoft.com/office/officeart/2005/8/layout/cycle2"/>
    <dgm:cxn modelId="{CE94F73C-8F45-4611-B1E8-6D37074DEBD3}" type="presOf" srcId="{D4D917B2-FFF2-4649-8083-468EFAC0E44E}" destId="{D6370752-24B2-4FD1-A488-DAA2F719AACA}" srcOrd="0" destOrd="0" presId="urn:microsoft.com/office/officeart/2005/8/layout/cycle2"/>
    <dgm:cxn modelId="{D95B2201-BE41-4149-816C-EC0CDE6843CE}" srcId="{D4D917B2-FFF2-4649-8083-468EFAC0E44E}" destId="{A8886D84-0B75-4262-A2C1-64646403986D}" srcOrd="1" destOrd="0" parTransId="{31B831C2-1A33-413E-8014-1B515EE6C2E8}" sibTransId="{628CD8CB-2B3F-4EA8-B94C-23742925D7E6}"/>
    <dgm:cxn modelId="{C3522CB7-425E-4F17-B71D-E3B3A4E65645}" srcId="{D4D917B2-FFF2-4649-8083-468EFAC0E44E}" destId="{FCEF3989-7BF7-45DD-9BC7-0FF20C140C3A}" srcOrd="2" destOrd="0" parTransId="{D1234054-7047-4C24-ABDD-06B259DE1323}" sibTransId="{7C7DAC8C-DA70-49FA-B8EC-82DD3F77DB05}"/>
    <dgm:cxn modelId="{344DF7DB-D87A-4856-B890-AAC14187A1F8}" srcId="{D4D917B2-FFF2-4649-8083-468EFAC0E44E}" destId="{F8620654-78E4-4D0F-AD5E-8550DA2DFCAC}" srcOrd="0" destOrd="0" parTransId="{B8745590-6A1A-4EBC-A5EC-DB3DB5256061}" sibTransId="{B2CEAF93-3BD3-441F-AB4F-E3618078903E}"/>
    <dgm:cxn modelId="{84B9D3CF-E7E1-4F36-84FD-F5C07992C105}" srcId="{6511FCCF-E8A2-477D-9A16-319D23099C01}" destId="{D4D917B2-FFF2-4649-8083-468EFAC0E44E}" srcOrd="0" destOrd="0" parTransId="{75579590-C789-4DDD-8C5A-F297073E3BB6}" sibTransId="{3F101031-38CD-4BBF-BC1C-E1C2CA769105}"/>
    <dgm:cxn modelId="{7B10BF4F-D839-4DDA-90B0-92807DFE23F3}" type="presParOf" srcId="{78DA175F-8BFB-4624-9CE3-FB8C3746BCF6}" destId="{D6370752-24B2-4FD1-A488-DAA2F719AAC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65C490-A3BB-4924-BE5F-9EEE842B08F9}" type="doc">
      <dgm:prSet loTypeId="urn:microsoft.com/office/officeart/2005/8/layout/venn1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l-PL"/>
        </a:p>
      </dgm:t>
    </dgm:pt>
    <dgm:pt modelId="{6904F2E8-DAE4-4958-8ED2-115B28AB3587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pl-PL" sz="1350" b="1" dirty="0" smtClean="0"/>
            <a:t>Od 2012 roku realizuje zupełnie nową politykę jakości, polegającą na zrównoważonym rozwoju,</a:t>
          </a:r>
          <a:br>
            <a:rPr lang="pl-PL" sz="1350" b="1" dirty="0" smtClean="0"/>
          </a:br>
          <a:r>
            <a:rPr lang="pl-PL" sz="1350" b="1" dirty="0" smtClean="0"/>
            <a:t>poprzez m.in. korzystanie z zasobów w sposób racjonalny i oszczędny</a:t>
          </a:r>
          <a:endParaRPr lang="pl-PL" sz="1350" dirty="0"/>
        </a:p>
      </dgm:t>
    </dgm:pt>
    <dgm:pt modelId="{CD0C16C0-A05C-4877-A9AC-B8A1DBFDCAEA}" type="parTrans" cxnId="{99A7E188-A175-4604-B5DB-D197B6FD7512}">
      <dgm:prSet/>
      <dgm:spPr/>
      <dgm:t>
        <a:bodyPr/>
        <a:lstStyle/>
        <a:p>
          <a:endParaRPr lang="pl-PL"/>
        </a:p>
      </dgm:t>
    </dgm:pt>
    <dgm:pt modelId="{967D8C51-73C3-4CEF-8D5E-E7136194D295}" type="sibTrans" cxnId="{99A7E188-A175-4604-B5DB-D197B6FD7512}">
      <dgm:prSet/>
      <dgm:spPr/>
      <dgm:t>
        <a:bodyPr/>
        <a:lstStyle/>
        <a:p>
          <a:endParaRPr lang="pl-PL"/>
        </a:p>
      </dgm:t>
    </dgm:pt>
    <dgm:pt modelId="{EA1DD75F-93E2-4A00-8FBC-2817AD74B01F}" type="pres">
      <dgm:prSet presAssocID="{8D65C490-A3BB-4924-BE5F-9EEE842B08F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A0EC8231-0BDA-4374-B5A7-631A42B5A8F1}" type="pres">
      <dgm:prSet presAssocID="{6904F2E8-DAE4-4958-8ED2-115B28AB3587}" presName="circ1TxSh" presStyleLbl="vennNode1" presStyleIdx="0" presStyleCnt="1" custScaleX="113178" custLinFactNeighborX="797" custLinFactNeighborY="31511"/>
      <dgm:spPr/>
      <dgm:t>
        <a:bodyPr/>
        <a:lstStyle/>
        <a:p>
          <a:endParaRPr lang="pl-PL"/>
        </a:p>
      </dgm:t>
    </dgm:pt>
  </dgm:ptLst>
  <dgm:cxnLst>
    <dgm:cxn modelId="{99A7E188-A175-4604-B5DB-D197B6FD7512}" srcId="{8D65C490-A3BB-4924-BE5F-9EEE842B08F9}" destId="{6904F2E8-DAE4-4958-8ED2-115B28AB3587}" srcOrd="0" destOrd="0" parTransId="{CD0C16C0-A05C-4877-A9AC-B8A1DBFDCAEA}" sibTransId="{967D8C51-73C3-4CEF-8D5E-E7136194D295}"/>
    <dgm:cxn modelId="{4DC61F57-46CA-4B19-A5D7-22AF43AC2AA8}" type="presOf" srcId="{6904F2E8-DAE4-4958-8ED2-115B28AB3587}" destId="{A0EC8231-0BDA-4374-B5A7-631A42B5A8F1}" srcOrd="0" destOrd="0" presId="urn:microsoft.com/office/officeart/2005/8/layout/venn1"/>
    <dgm:cxn modelId="{A45D0FE8-082C-43F6-ACF2-07409FAB8DB0}" type="presOf" srcId="{8D65C490-A3BB-4924-BE5F-9EEE842B08F9}" destId="{EA1DD75F-93E2-4A00-8FBC-2817AD74B01F}" srcOrd="0" destOrd="0" presId="urn:microsoft.com/office/officeart/2005/8/layout/venn1"/>
    <dgm:cxn modelId="{C7EF22DF-F14F-4504-9B4A-EBB9BB92BCF7}" type="presParOf" srcId="{EA1DD75F-93E2-4A00-8FBC-2817AD74B01F}" destId="{A0EC8231-0BDA-4374-B5A7-631A42B5A8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28E173F-B310-4BD7-9B70-15003353926F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76173B5E-C2FE-46AC-86B7-DC4433B20783}">
      <dgm:prSet custT="1"/>
      <dgm:spPr/>
      <dgm:t>
        <a:bodyPr/>
        <a:lstStyle/>
        <a:p>
          <a:pPr algn="l" rtl="0"/>
          <a:r>
            <a:rPr lang="pl-PL" sz="1600" b="1" dirty="0" smtClean="0"/>
            <a:t>Działania Spółki mają doprowadzić do stopniowego zwiększenia masy odpadów komunalnych gromadzonych selektywnie, a następnie skierowania ich do odzysku i recyklingu</a:t>
          </a:r>
          <a:endParaRPr lang="pl-PL" sz="1600" b="1" dirty="0"/>
        </a:p>
      </dgm:t>
    </dgm:pt>
    <dgm:pt modelId="{EC8125EE-BB7A-43E1-8A14-A9520DA6C571}" type="parTrans" cxnId="{50861306-A3E3-46AC-A0DE-74E664039437}">
      <dgm:prSet/>
      <dgm:spPr/>
      <dgm:t>
        <a:bodyPr/>
        <a:lstStyle/>
        <a:p>
          <a:endParaRPr lang="pl-PL"/>
        </a:p>
      </dgm:t>
    </dgm:pt>
    <dgm:pt modelId="{6D32817E-6696-4DF7-8980-C9EA58CDE5D5}" type="sibTrans" cxnId="{50861306-A3E3-46AC-A0DE-74E664039437}">
      <dgm:prSet/>
      <dgm:spPr/>
      <dgm:t>
        <a:bodyPr/>
        <a:lstStyle/>
        <a:p>
          <a:endParaRPr lang="pl-PL"/>
        </a:p>
      </dgm:t>
    </dgm:pt>
    <dgm:pt modelId="{22B43B43-1D3D-48F7-AD08-D8B2D76C37CB}" type="pres">
      <dgm:prSet presAssocID="{828E173F-B310-4BD7-9B70-15003353926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8E740359-E595-4B42-AB5A-08C9ECF019E3}" type="pres">
      <dgm:prSet presAssocID="{76173B5E-C2FE-46AC-86B7-DC4433B20783}" presName="parentText" presStyleLbl="node1" presStyleIdx="0" presStyleCnt="1" custScaleY="88784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3750EE0-71B5-4E9A-9300-346446DA3797}" type="presOf" srcId="{828E173F-B310-4BD7-9B70-15003353926F}" destId="{22B43B43-1D3D-48F7-AD08-D8B2D76C37CB}" srcOrd="0" destOrd="0" presId="urn:microsoft.com/office/officeart/2005/8/layout/vList2"/>
    <dgm:cxn modelId="{50861306-A3E3-46AC-A0DE-74E664039437}" srcId="{828E173F-B310-4BD7-9B70-15003353926F}" destId="{76173B5E-C2FE-46AC-86B7-DC4433B20783}" srcOrd="0" destOrd="0" parTransId="{EC8125EE-BB7A-43E1-8A14-A9520DA6C571}" sibTransId="{6D32817E-6696-4DF7-8980-C9EA58CDE5D5}"/>
    <dgm:cxn modelId="{A0FF803F-131C-4CE0-819A-88E2898F8C31}" type="presOf" srcId="{76173B5E-C2FE-46AC-86B7-DC4433B20783}" destId="{8E740359-E595-4B42-AB5A-08C9ECF019E3}" srcOrd="0" destOrd="0" presId="urn:microsoft.com/office/officeart/2005/8/layout/vList2"/>
    <dgm:cxn modelId="{249D304F-B2CC-4EFD-8E0C-B243DD1E7740}" type="presParOf" srcId="{22B43B43-1D3D-48F7-AD08-D8B2D76C37CB}" destId="{8E740359-E595-4B42-AB5A-08C9ECF019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B7E5007-2387-4BDE-8F7F-A3C7A929CBCC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l-PL"/>
        </a:p>
      </dgm:t>
    </dgm:pt>
    <dgm:pt modelId="{4D8699E7-7A0A-45AB-934C-4094EDF95947}">
      <dgm:prSet custT="1"/>
      <dgm:spPr/>
      <dgm:t>
        <a:bodyPr/>
        <a:lstStyle/>
        <a:p>
          <a:pPr rtl="0"/>
          <a:r>
            <a:rPr lang="pl-PL" sz="1600" b="1" dirty="0" smtClean="0"/>
            <a:t>Dostrzegając zagrożenie wyczerpania się,             zwłaszcza nieodnawialnych zasobów,</a:t>
          </a:r>
          <a:br>
            <a:rPr lang="pl-PL" sz="1600" b="1" dirty="0" smtClean="0"/>
          </a:br>
          <a:r>
            <a:rPr lang="pl-PL" sz="1600" b="1" dirty="0" smtClean="0"/>
            <a:t>Spółka prowadzi działania zakładającej                    m.in. maksymalne odzyskiwanie surowców wtórnych               z odpadów</a:t>
          </a:r>
          <a:endParaRPr lang="pl-PL" sz="1600" b="1" dirty="0"/>
        </a:p>
      </dgm:t>
    </dgm:pt>
    <dgm:pt modelId="{3790D5B5-6E67-48DD-84A3-61FFF9475916}" type="parTrans" cxnId="{D5254512-CFD1-4591-8C99-BB1F2EB7DD42}">
      <dgm:prSet/>
      <dgm:spPr/>
      <dgm:t>
        <a:bodyPr/>
        <a:lstStyle/>
        <a:p>
          <a:endParaRPr lang="pl-PL"/>
        </a:p>
      </dgm:t>
    </dgm:pt>
    <dgm:pt modelId="{64487565-3DFE-441B-B3EB-806AA26E799A}" type="sibTrans" cxnId="{D5254512-CFD1-4591-8C99-BB1F2EB7DD42}">
      <dgm:prSet/>
      <dgm:spPr/>
      <dgm:t>
        <a:bodyPr/>
        <a:lstStyle/>
        <a:p>
          <a:endParaRPr lang="pl-PL"/>
        </a:p>
      </dgm:t>
    </dgm:pt>
    <dgm:pt modelId="{D4E637AD-A59C-488F-B9D3-91507DC70C1B}" type="pres">
      <dgm:prSet presAssocID="{DB7E5007-2387-4BDE-8F7F-A3C7A929CB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5028983A-F319-430D-A71A-5E397EF08DE6}" type="pres">
      <dgm:prSet presAssocID="{4D8699E7-7A0A-45AB-934C-4094EDF95947}" presName="parentText" presStyleLbl="node1" presStyleIdx="0" presStyleCnt="1" custLinFactNeighborY="118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D5254512-CFD1-4591-8C99-BB1F2EB7DD42}" srcId="{DB7E5007-2387-4BDE-8F7F-A3C7A929CBCC}" destId="{4D8699E7-7A0A-45AB-934C-4094EDF95947}" srcOrd="0" destOrd="0" parTransId="{3790D5B5-6E67-48DD-84A3-61FFF9475916}" sibTransId="{64487565-3DFE-441B-B3EB-806AA26E799A}"/>
    <dgm:cxn modelId="{D6403634-38AD-43CD-B2A5-74C1F8B24B46}" type="presOf" srcId="{DB7E5007-2387-4BDE-8F7F-A3C7A929CBCC}" destId="{D4E637AD-A59C-488F-B9D3-91507DC70C1B}" srcOrd="0" destOrd="0" presId="urn:microsoft.com/office/officeart/2005/8/layout/vList2"/>
    <dgm:cxn modelId="{D1D5435D-7CE4-46DD-AC83-7D49838B6651}" type="presOf" srcId="{4D8699E7-7A0A-45AB-934C-4094EDF95947}" destId="{5028983A-F319-430D-A71A-5E397EF08DE6}" srcOrd="0" destOrd="0" presId="urn:microsoft.com/office/officeart/2005/8/layout/vList2"/>
    <dgm:cxn modelId="{A284BB16-FE90-429E-AD51-C1E0E8C961EE}" type="presParOf" srcId="{D4E637AD-A59C-488F-B9D3-91507DC70C1B}" destId="{5028983A-F319-430D-A71A-5E397EF08DE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2BA597A-50D2-4723-84E1-13A1E860064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AFC286E7-0008-4121-8EB5-142D6ED3EEF9}">
      <dgm:prSet custT="1"/>
      <dgm:spPr/>
      <dgm:t>
        <a:bodyPr/>
        <a:lstStyle/>
        <a:p>
          <a:pPr algn="l" rtl="0"/>
          <a:r>
            <a:rPr lang="pl-PL" sz="1400" b="1" dirty="0" smtClean="0"/>
            <a:t>Odzysk taki staje się możliwy jedynie pod warunkiem,           że odpady zostaną zebrane, zwłaszcza w sposób selektywny, gwarantujący większą ich czystość i wstępne rozdzielenie na podstawowe strumienie</a:t>
          </a:r>
          <a:endParaRPr lang="pl-PL" sz="1400" b="1" dirty="0"/>
        </a:p>
      </dgm:t>
    </dgm:pt>
    <dgm:pt modelId="{F0582B2D-080E-4075-BC82-E69D85B7FA41}" type="parTrans" cxnId="{B3916609-74F5-494F-BDF2-8FB7C3875616}">
      <dgm:prSet/>
      <dgm:spPr/>
      <dgm:t>
        <a:bodyPr/>
        <a:lstStyle/>
        <a:p>
          <a:endParaRPr lang="pl-PL"/>
        </a:p>
      </dgm:t>
    </dgm:pt>
    <dgm:pt modelId="{C814B2AD-CDF8-46BC-977E-894A36AE635C}" type="sibTrans" cxnId="{B3916609-74F5-494F-BDF2-8FB7C3875616}">
      <dgm:prSet/>
      <dgm:spPr/>
      <dgm:t>
        <a:bodyPr/>
        <a:lstStyle/>
        <a:p>
          <a:endParaRPr lang="pl-PL"/>
        </a:p>
      </dgm:t>
    </dgm:pt>
    <dgm:pt modelId="{2E12B136-A2D1-4030-A95A-D48F1E081030}" type="pres">
      <dgm:prSet presAssocID="{D2BA597A-50D2-4723-84E1-13A1E860064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BB0270E7-9A23-46DD-8654-5E460B260784}" type="pres">
      <dgm:prSet presAssocID="{AFC286E7-0008-4121-8EB5-142D6ED3EEF9}" presName="parentText" presStyleLbl="node1" presStyleIdx="0" presStyleCnt="1" custLinFactNeighborY="1938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B3916609-74F5-494F-BDF2-8FB7C3875616}" srcId="{D2BA597A-50D2-4723-84E1-13A1E860064D}" destId="{AFC286E7-0008-4121-8EB5-142D6ED3EEF9}" srcOrd="0" destOrd="0" parTransId="{F0582B2D-080E-4075-BC82-E69D85B7FA41}" sibTransId="{C814B2AD-CDF8-46BC-977E-894A36AE635C}"/>
    <dgm:cxn modelId="{354FFCA4-4422-427E-BE10-519B201357BE}" type="presOf" srcId="{D2BA597A-50D2-4723-84E1-13A1E860064D}" destId="{2E12B136-A2D1-4030-A95A-D48F1E081030}" srcOrd="0" destOrd="0" presId="urn:microsoft.com/office/officeart/2005/8/layout/vList2"/>
    <dgm:cxn modelId="{BB4C6E02-3B55-401B-9F8F-3EF82BDFAE82}" type="presOf" srcId="{AFC286E7-0008-4121-8EB5-142D6ED3EEF9}" destId="{BB0270E7-9A23-46DD-8654-5E460B260784}" srcOrd="0" destOrd="0" presId="urn:microsoft.com/office/officeart/2005/8/layout/vList2"/>
    <dgm:cxn modelId="{BB932218-81C0-41AC-8117-F5CADE3F3859}" type="presParOf" srcId="{2E12B136-A2D1-4030-A95A-D48F1E081030}" destId="{BB0270E7-9A23-46DD-8654-5E460B26078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8954E1C-B8C4-4586-8359-4A50B91DD84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l-PL"/>
        </a:p>
      </dgm:t>
    </dgm:pt>
    <dgm:pt modelId="{7AB541F0-5D7D-404D-A71D-0E1CCB73A0EB}">
      <dgm:prSet/>
      <dgm:spPr/>
      <dgm:t>
        <a:bodyPr/>
        <a:lstStyle/>
        <a:p>
          <a:pPr algn="ctr" rtl="0"/>
          <a:r>
            <a:rPr lang="pl-PL" b="1" dirty="0" smtClean="0">
              <a:solidFill>
                <a:schemeClr val="tx2">
                  <a:lumMod val="50000"/>
                </a:schemeClr>
              </a:solidFill>
            </a:rPr>
            <a:t>Statystki, zestawienia, tabele,</a:t>
          </a:r>
          <a:endParaRPr lang="pl-PL" dirty="0">
            <a:solidFill>
              <a:schemeClr val="tx2">
                <a:lumMod val="50000"/>
              </a:schemeClr>
            </a:solidFill>
          </a:endParaRPr>
        </a:p>
      </dgm:t>
    </dgm:pt>
    <dgm:pt modelId="{F84E8C17-003A-4CBE-AEE7-338952D6AB81}" type="parTrans" cxnId="{ECC858D9-B9AC-4C06-B3A6-0EDC8D9D8982}">
      <dgm:prSet/>
      <dgm:spPr/>
      <dgm:t>
        <a:bodyPr/>
        <a:lstStyle/>
        <a:p>
          <a:endParaRPr lang="pl-PL"/>
        </a:p>
      </dgm:t>
    </dgm:pt>
    <dgm:pt modelId="{C95FDF19-3F13-41AC-88EE-C88469E85403}" type="sibTrans" cxnId="{ECC858D9-B9AC-4C06-B3A6-0EDC8D9D8982}">
      <dgm:prSet/>
      <dgm:spPr/>
      <dgm:t>
        <a:bodyPr/>
        <a:lstStyle/>
        <a:p>
          <a:endParaRPr lang="pl-PL"/>
        </a:p>
      </dgm:t>
    </dgm:pt>
    <dgm:pt modelId="{23E242C7-B3F7-4562-9004-E2AEBBC2B618}">
      <dgm:prSet/>
      <dgm:spPr/>
      <dgm:t>
        <a:bodyPr/>
        <a:lstStyle/>
        <a:p>
          <a:pPr algn="ctr" rtl="0"/>
          <a:r>
            <a:rPr lang="pl-PL" b="1" dirty="0" smtClean="0">
              <a:solidFill>
                <a:schemeClr val="tx2">
                  <a:lumMod val="50000"/>
                </a:schemeClr>
              </a:solidFill>
            </a:rPr>
            <a:t>obejmujące lata 2012 - 2018 r.</a:t>
          </a:r>
          <a:endParaRPr lang="pl-PL" dirty="0">
            <a:solidFill>
              <a:schemeClr val="tx2">
                <a:lumMod val="50000"/>
              </a:schemeClr>
            </a:solidFill>
          </a:endParaRPr>
        </a:p>
      </dgm:t>
    </dgm:pt>
    <dgm:pt modelId="{0C401745-F74F-4152-88A8-9A43FE34638D}" type="parTrans" cxnId="{99BB1DF3-3548-48D3-9EA6-DFCC7FEE9820}">
      <dgm:prSet/>
      <dgm:spPr/>
      <dgm:t>
        <a:bodyPr/>
        <a:lstStyle/>
        <a:p>
          <a:endParaRPr lang="pl-PL"/>
        </a:p>
      </dgm:t>
    </dgm:pt>
    <dgm:pt modelId="{551AFDEA-C585-4147-86E3-0C370A8BE3A4}" type="sibTrans" cxnId="{99BB1DF3-3548-48D3-9EA6-DFCC7FEE9820}">
      <dgm:prSet/>
      <dgm:spPr/>
      <dgm:t>
        <a:bodyPr/>
        <a:lstStyle/>
        <a:p>
          <a:endParaRPr lang="pl-PL"/>
        </a:p>
      </dgm:t>
    </dgm:pt>
    <dgm:pt modelId="{A6F32161-60FB-40CA-B409-564AD69C7341}" type="pres">
      <dgm:prSet presAssocID="{78954E1C-B8C4-4586-8359-4A50B91DD84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E8160703-34D1-4141-92B7-271B0AD42208}" type="pres">
      <dgm:prSet presAssocID="{7AB541F0-5D7D-404D-A71D-0E1CCB73A0EB}" presName="thickLine" presStyleLbl="alignNode1" presStyleIdx="0" presStyleCnt="2"/>
      <dgm:spPr/>
      <dgm:t>
        <a:bodyPr/>
        <a:lstStyle/>
        <a:p>
          <a:endParaRPr lang="pl-PL"/>
        </a:p>
      </dgm:t>
    </dgm:pt>
    <dgm:pt modelId="{911FDB50-9633-43EE-A701-B9271EEF4182}" type="pres">
      <dgm:prSet presAssocID="{7AB541F0-5D7D-404D-A71D-0E1CCB73A0EB}" presName="horz1" presStyleCnt="0"/>
      <dgm:spPr/>
    </dgm:pt>
    <dgm:pt modelId="{6B073549-FECF-4577-9C06-3597AC920D4A}" type="pres">
      <dgm:prSet presAssocID="{7AB541F0-5D7D-404D-A71D-0E1CCB73A0EB}" presName="tx1" presStyleLbl="revTx" presStyleIdx="0" presStyleCnt="2"/>
      <dgm:spPr/>
      <dgm:t>
        <a:bodyPr/>
        <a:lstStyle/>
        <a:p>
          <a:endParaRPr lang="pl-PL"/>
        </a:p>
      </dgm:t>
    </dgm:pt>
    <dgm:pt modelId="{24C18F3E-6848-4FCA-8BC2-92E752450466}" type="pres">
      <dgm:prSet presAssocID="{7AB541F0-5D7D-404D-A71D-0E1CCB73A0EB}" presName="vert1" presStyleCnt="0"/>
      <dgm:spPr/>
    </dgm:pt>
    <dgm:pt modelId="{C70EC3C2-22C7-4266-8F63-F2C0A1F84474}" type="pres">
      <dgm:prSet presAssocID="{23E242C7-B3F7-4562-9004-E2AEBBC2B618}" presName="thickLine" presStyleLbl="alignNode1" presStyleIdx="1" presStyleCnt="2"/>
      <dgm:spPr/>
    </dgm:pt>
    <dgm:pt modelId="{78151828-B0CA-4009-BD29-F4D90344637E}" type="pres">
      <dgm:prSet presAssocID="{23E242C7-B3F7-4562-9004-E2AEBBC2B618}" presName="horz1" presStyleCnt="0"/>
      <dgm:spPr/>
    </dgm:pt>
    <dgm:pt modelId="{0A6675A4-86AE-428A-8C86-C842183FC28E}" type="pres">
      <dgm:prSet presAssocID="{23E242C7-B3F7-4562-9004-E2AEBBC2B618}" presName="tx1" presStyleLbl="revTx" presStyleIdx="1" presStyleCnt="2"/>
      <dgm:spPr/>
      <dgm:t>
        <a:bodyPr/>
        <a:lstStyle/>
        <a:p>
          <a:endParaRPr lang="pl-PL"/>
        </a:p>
      </dgm:t>
    </dgm:pt>
    <dgm:pt modelId="{6375F2BA-1BEB-4931-8649-AC053F83397D}" type="pres">
      <dgm:prSet presAssocID="{23E242C7-B3F7-4562-9004-E2AEBBC2B618}" presName="vert1" presStyleCnt="0"/>
      <dgm:spPr/>
    </dgm:pt>
  </dgm:ptLst>
  <dgm:cxnLst>
    <dgm:cxn modelId="{99BB1DF3-3548-48D3-9EA6-DFCC7FEE9820}" srcId="{78954E1C-B8C4-4586-8359-4A50B91DD84E}" destId="{23E242C7-B3F7-4562-9004-E2AEBBC2B618}" srcOrd="1" destOrd="0" parTransId="{0C401745-F74F-4152-88A8-9A43FE34638D}" sibTransId="{551AFDEA-C585-4147-86E3-0C370A8BE3A4}"/>
    <dgm:cxn modelId="{20A53D7D-77F5-4221-A43C-324930DA3A72}" type="presOf" srcId="{23E242C7-B3F7-4562-9004-E2AEBBC2B618}" destId="{0A6675A4-86AE-428A-8C86-C842183FC28E}" srcOrd="0" destOrd="0" presId="urn:microsoft.com/office/officeart/2008/layout/LinedList"/>
    <dgm:cxn modelId="{E4FBA2F6-1DA6-4CCE-AE4A-9751C2A296FF}" type="presOf" srcId="{78954E1C-B8C4-4586-8359-4A50B91DD84E}" destId="{A6F32161-60FB-40CA-B409-564AD69C7341}" srcOrd="0" destOrd="0" presId="urn:microsoft.com/office/officeart/2008/layout/LinedList"/>
    <dgm:cxn modelId="{ECC858D9-B9AC-4C06-B3A6-0EDC8D9D8982}" srcId="{78954E1C-B8C4-4586-8359-4A50B91DD84E}" destId="{7AB541F0-5D7D-404D-A71D-0E1CCB73A0EB}" srcOrd="0" destOrd="0" parTransId="{F84E8C17-003A-4CBE-AEE7-338952D6AB81}" sibTransId="{C95FDF19-3F13-41AC-88EE-C88469E85403}"/>
    <dgm:cxn modelId="{0742EE79-5EDD-47C0-A26C-53BE82DF8BF9}" type="presOf" srcId="{7AB541F0-5D7D-404D-A71D-0E1CCB73A0EB}" destId="{6B073549-FECF-4577-9C06-3597AC920D4A}" srcOrd="0" destOrd="0" presId="urn:microsoft.com/office/officeart/2008/layout/LinedList"/>
    <dgm:cxn modelId="{4AFDDB19-C587-44D2-A02C-38AB18E33518}" type="presParOf" srcId="{A6F32161-60FB-40CA-B409-564AD69C7341}" destId="{E8160703-34D1-4141-92B7-271B0AD42208}" srcOrd="0" destOrd="0" presId="urn:microsoft.com/office/officeart/2008/layout/LinedList"/>
    <dgm:cxn modelId="{434C0483-51CA-4A49-A2F6-495486E51DD4}" type="presParOf" srcId="{A6F32161-60FB-40CA-B409-564AD69C7341}" destId="{911FDB50-9633-43EE-A701-B9271EEF4182}" srcOrd="1" destOrd="0" presId="urn:microsoft.com/office/officeart/2008/layout/LinedList"/>
    <dgm:cxn modelId="{306128DD-FBF5-4ED7-A1A3-184B48DC9FDD}" type="presParOf" srcId="{911FDB50-9633-43EE-A701-B9271EEF4182}" destId="{6B073549-FECF-4577-9C06-3597AC920D4A}" srcOrd="0" destOrd="0" presId="urn:microsoft.com/office/officeart/2008/layout/LinedList"/>
    <dgm:cxn modelId="{DA5928B2-6BDB-47B0-8471-228C77DB9D7A}" type="presParOf" srcId="{911FDB50-9633-43EE-A701-B9271EEF4182}" destId="{24C18F3E-6848-4FCA-8BC2-92E752450466}" srcOrd="1" destOrd="0" presId="urn:microsoft.com/office/officeart/2008/layout/LinedList"/>
    <dgm:cxn modelId="{4C9F7F37-6A33-495A-A334-CFC5D6959BB3}" type="presParOf" srcId="{A6F32161-60FB-40CA-B409-564AD69C7341}" destId="{C70EC3C2-22C7-4266-8F63-F2C0A1F84474}" srcOrd="2" destOrd="0" presId="urn:microsoft.com/office/officeart/2008/layout/LinedList"/>
    <dgm:cxn modelId="{F8ABAC26-3615-4694-A06F-868EC77B4B2D}" type="presParOf" srcId="{A6F32161-60FB-40CA-B409-564AD69C7341}" destId="{78151828-B0CA-4009-BD29-F4D90344637E}" srcOrd="3" destOrd="0" presId="urn:microsoft.com/office/officeart/2008/layout/LinedList"/>
    <dgm:cxn modelId="{1195EE0F-33CC-4F5F-B514-DFEC79C83309}" type="presParOf" srcId="{78151828-B0CA-4009-BD29-F4D90344637E}" destId="{0A6675A4-86AE-428A-8C86-C842183FC28E}" srcOrd="0" destOrd="0" presId="urn:microsoft.com/office/officeart/2008/layout/LinedList"/>
    <dgm:cxn modelId="{D848103E-AEA6-4A2A-A7F2-6A17FE87AAF0}" type="presParOf" srcId="{78151828-B0CA-4009-BD29-F4D90344637E}" destId="{6375F2BA-1BEB-4931-8649-AC053F83397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60703-34D1-4141-92B7-271B0AD42208}">
      <dsp:nvSpPr>
        <dsp:cNvPr id="0" name=""/>
        <dsp:cNvSpPr/>
      </dsp:nvSpPr>
      <dsp:spPr>
        <a:xfrm>
          <a:off x="0" y="101"/>
          <a:ext cx="6120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73549-FECF-4577-9C06-3597AC920D4A}">
      <dsp:nvSpPr>
        <dsp:cNvPr id="0" name=""/>
        <dsp:cNvSpPr/>
      </dsp:nvSpPr>
      <dsp:spPr>
        <a:xfrm>
          <a:off x="0" y="103057"/>
          <a:ext cx="6120680" cy="81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200" b="1" kern="1200" dirty="0" smtClean="0">
              <a:solidFill>
                <a:srgbClr val="C00000"/>
              </a:solidFill>
              <a:ea typeface="+mj-ea"/>
              <a:cs typeface="+mj-cs"/>
            </a:rPr>
            <a:t>SERDECZNIE WITAMY</a:t>
          </a:r>
          <a:endParaRPr lang="pl-PL" sz="3200" kern="1200" dirty="0">
            <a:solidFill>
              <a:srgbClr val="C00000"/>
            </a:solidFill>
          </a:endParaRPr>
        </a:p>
      </dsp:txBody>
      <dsp:txXfrm>
        <a:off x="0" y="103057"/>
        <a:ext cx="6120680" cy="814950"/>
      </dsp:txXfrm>
    </dsp:sp>
    <dsp:sp modelId="{C70EC3C2-22C7-4266-8F63-F2C0A1F84474}">
      <dsp:nvSpPr>
        <dsp:cNvPr id="0" name=""/>
        <dsp:cNvSpPr/>
      </dsp:nvSpPr>
      <dsp:spPr>
        <a:xfrm>
          <a:off x="0" y="815051"/>
          <a:ext cx="6120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675A4-86AE-428A-8C86-C842183FC28E}">
      <dsp:nvSpPr>
        <dsp:cNvPr id="0" name=""/>
        <dsp:cNvSpPr/>
      </dsp:nvSpPr>
      <dsp:spPr>
        <a:xfrm>
          <a:off x="0" y="815153"/>
          <a:ext cx="6120680" cy="1201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b="1" kern="1200" dirty="0" smtClean="0">
              <a:solidFill>
                <a:schemeClr val="tx2"/>
              </a:solidFill>
            </a:rPr>
            <a:t>Wójta Gminy Kowale Oleckie</a:t>
          </a:r>
          <a:br>
            <a:rPr lang="pl-PL" sz="2800" b="1" kern="1200" dirty="0" smtClean="0">
              <a:solidFill>
                <a:schemeClr val="tx2"/>
              </a:solidFill>
            </a:rPr>
          </a:br>
          <a:r>
            <a:rPr lang="pl-PL" sz="2800" b="1" kern="1200" dirty="0" smtClean="0">
              <a:solidFill>
                <a:schemeClr val="tx2"/>
              </a:solidFill>
            </a:rPr>
            <a:t>oraz Radnych Gminy Kowale Oleckie</a:t>
          </a:r>
          <a:endParaRPr lang="pl-PL" sz="2800" kern="1200" dirty="0">
            <a:solidFill>
              <a:schemeClr val="tx2"/>
            </a:solidFill>
          </a:endParaRPr>
        </a:p>
      </dsp:txBody>
      <dsp:txXfrm>
        <a:off x="0" y="815153"/>
        <a:ext cx="6120680" cy="12010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F4934-A450-40AE-8E28-059A790E934F}">
      <dsp:nvSpPr>
        <dsp:cNvPr id="0" name=""/>
        <dsp:cNvSpPr/>
      </dsp:nvSpPr>
      <dsp:spPr>
        <a:xfrm>
          <a:off x="0" y="106"/>
          <a:ext cx="7776864" cy="299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Strumień odpadów komunalnych z 12 gmin ZMGK w 2018 r.  (1/3)</a:t>
          </a:r>
          <a:endParaRPr lang="pl-PL" sz="1400" kern="1200" dirty="0"/>
        </a:p>
      </dsp:txBody>
      <dsp:txXfrm>
        <a:off x="14638" y="14744"/>
        <a:ext cx="7747588" cy="27059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F4934-A450-40AE-8E28-059A790E934F}">
      <dsp:nvSpPr>
        <dsp:cNvPr id="0" name=""/>
        <dsp:cNvSpPr/>
      </dsp:nvSpPr>
      <dsp:spPr>
        <a:xfrm>
          <a:off x="0" y="106"/>
          <a:ext cx="7776864" cy="299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Strumień odpadów komunalnych z 12 gmin ZMGK w 2018 r.  (2/3)</a:t>
          </a:r>
          <a:endParaRPr lang="pl-PL" sz="1400" kern="1200" dirty="0"/>
        </a:p>
      </dsp:txBody>
      <dsp:txXfrm>
        <a:off x="14638" y="14744"/>
        <a:ext cx="7747588" cy="27059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F4934-A450-40AE-8E28-059A790E934F}">
      <dsp:nvSpPr>
        <dsp:cNvPr id="0" name=""/>
        <dsp:cNvSpPr/>
      </dsp:nvSpPr>
      <dsp:spPr>
        <a:xfrm>
          <a:off x="0" y="106"/>
          <a:ext cx="7776864" cy="299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Strumień odpadów komunalnych z 12 gmin ZMGK w 2018 r.  (3/3)</a:t>
          </a:r>
          <a:endParaRPr lang="pl-PL" sz="1400" kern="1200" dirty="0"/>
        </a:p>
      </dsp:txBody>
      <dsp:txXfrm>
        <a:off x="14638" y="14744"/>
        <a:ext cx="7747588" cy="27059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F4934-A450-40AE-8E28-059A790E934F}">
      <dsp:nvSpPr>
        <dsp:cNvPr id="0" name=""/>
        <dsp:cNvSpPr/>
      </dsp:nvSpPr>
      <dsp:spPr>
        <a:xfrm>
          <a:off x="0" y="7659"/>
          <a:ext cx="7776864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b="1" kern="1200" dirty="0" smtClean="0"/>
            <a:t>Strumień odpadów komunalnych z 12 gmin ZMGK  </a:t>
          </a:r>
          <a:r>
            <a:rPr lang="pl-PL" sz="1600" kern="1200" dirty="0" smtClean="0"/>
            <a:t>(</a:t>
          </a:r>
          <a:r>
            <a:rPr lang="pl-PL" sz="1600" b="1" kern="1200" dirty="0" smtClean="0"/>
            <a:t>w latach 2012-2018)</a:t>
          </a:r>
          <a:endParaRPr lang="pl-PL" sz="1400" b="1" kern="1200" dirty="0"/>
        </a:p>
      </dsp:txBody>
      <dsp:txXfrm>
        <a:off x="29243" y="36902"/>
        <a:ext cx="7718378" cy="54055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60703-34D1-4141-92B7-271B0AD42208}">
      <dsp:nvSpPr>
        <dsp:cNvPr id="0" name=""/>
        <dsp:cNvSpPr/>
      </dsp:nvSpPr>
      <dsp:spPr>
        <a:xfrm>
          <a:off x="0" y="0"/>
          <a:ext cx="57651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73549-FECF-4577-9C06-3597AC920D4A}">
      <dsp:nvSpPr>
        <dsp:cNvPr id="0" name=""/>
        <dsp:cNvSpPr/>
      </dsp:nvSpPr>
      <dsp:spPr>
        <a:xfrm>
          <a:off x="0" y="0"/>
          <a:ext cx="5765116" cy="531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>
              <a:solidFill>
                <a:schemeClr val="tx2">
                  <a:lumMod val="50000"/>
                </a:schemeClr>
              </a:solidFill>
            </a:rPr>
            <a:t>Bieżąca analiza</a:t>
          </a:r>
          <a:endParaRPr lang="pl-PL" sz="24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0" y="0"/>
        <a:ext cx="5765116" cy="531692"/>
      </dsp:txXfrm>
    </dsp:sp>
    <dsp:sp modelId="{C70EC3C2-22C7-4266-8F63-F2C0A1F84474}">
      <dsp:nvSpPr>
        <dsp:cNvPr id="0" name=""/>
        <dsp:cNvSpPr/>
      </dsp:nvSpPr>
      <dsp:spPr>
        <a:xfrm>
          <a:off x="0" y="531692"/>
          <a:ext cx="57651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675A4-86AE-428A-8C86-C842183FC28E}">
      <dsp:nvSpPr>
        <dsp:cNvPr id="0" name=""/>
        <dsp:cNvSpPr/>
      </dsp:nvSpPr>
      <dsp:spPr>
        <a:xfrm>
          <a:off x="0" y="531692"/>
          <a:ext cx="5765116" cy="531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>
              <a:solidFill>
                <a:schemeClr val="tx2">
                  <a:lumMod val="50000"/>
                </a:schemeClr>
              </a:solidFill>
            </a:rPr>
            <a:t>kosztów funkcjonowania</a:t>
          </a:r>
          <a:endParaRPr lang="pl-PL" sz="24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0" y="531692"/>
        <a:ext cx="5765116" cy="53169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7E3BB2-4087-4BAB-8092-53571BE8C639}">
      <dsp:nvSpPr>
        <dsp:cNvPr id="0" name=""/>
        <dsp:cNvSpPr/>
      </dsp:nvSpPr>
      <dsp:spPr>
        <a:xfrm>
          <a:off x="0" y="0"/>
          <a:ext cx="7652833" cy="431729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/>
            <a:t>Rosną ceny zagospodarowania odpadów</a:t>
          </a:r>
          <a:endParaRPr lang="pl-PL" sz="1800" kern="1200" dirty="0"/>
        </a:p>
      </dsp:txBody>
      <dsp:txXfrm>
        <a:off x="21075" y="21075"/>
        <a:ext cx="7610683" cy="38957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B570C-86A4-4844-9ABC-4CC031E301F3}">
      <dsp:nvSpPr>
        <dsp:cNvPr id="0" name=""/>
        <dsp:cNvSpPr/>
      </dsp:nvSpPr>
      <dsp:spPr>
        <a:xfrm rot="12886423" flipH="1" flipV="1">
          <a:off x="-8780" y="338028"/>
          <a:ext cx="71782" cy="8313"/>
        </a:xfrm>
        <a:prstGeom prst="right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</dsp:sp>
    <dsp:sp modelId="{DE683D56-EB6A-428C-A496-DC9C76C3AAAF}">
      <dsp:nvSpPr>
        <dsp:cNvPr id="0" name=""/>
        <dsp:cNvSpPr/>
      </dsp:nvSpPr>
      <dsp:spPr>
        <a:xfrm>
          <a:off x="1" y="940379"/>
          <a:ext cx="1799688" cy="868029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Każdego roku rosną koszty zagospodarowania</a:t>
          </a:r>
          <a:endParaRPr lang="pl-PL" sz="1600" kern="1200" dirty="0"/>
        </a:p>
      </dsp:txBody>
      <dsp:txXfrm>
        <a:off x="42375" y="982753"/>
        <a:ext cx="1714940" cy="78328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B3AFE6-F5E3-48D6-A0A7-B156AC1F4C3A}">
      <dsp:nvSpPr>
        <dsp:cNvPr id="0" name=""/>
        <dsp:cNvSpPr/>
      </dsp:nvSpPr>
      <dsp:spPr>
        <a:xfrm rot="18966721" flipH="1" flipV="1">
          <a:off x="2338659" y="470185"/>
          <a:ext cx="101207" cy="67726"/>
        </a:xfrm>
        <a:prstGeom prst="rightArrow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</dsp:sp>
    <dsp:sp modelId="{96DB82D3-4ED3-4A61-9B11-C6C6D6715A1A}">
      <dsp:nvSpPr>
        <dsp:cNvPr id="0" name=""/>
        <dsp:cNvSpPr/>
      </dsp:nvSpPr>
      <dsp:spPr>
        <a:xfrm>
          <a:off x="72008" y="792091"/>
          <a:ext cx="1926335" cy="1237594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Gospodarka odpadami jest coraz droższa</a:t>
          </a:r>
          <a:endParaRPr lang="pl-PL" sz="1800" kern="1200" dirty="0"/>
        </a:p>
      </dsp:txBody>
      <dsp:txXfrm>
        <a:off x="132422" y="852505"/>
        <a:ext cx="1805507" cy="111676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32185C-D955-40E4-9AFE-F0BC6636CF71}">
      <dsp:nvSpPr>
        <dsp:cNvPr id="0" name=""/>
        <dsp:cNvSpPr/>
      </dsp:nvSpPr>
      <dsp:spPr>
        <a:xfrm rot="16200000">
          <a:off x="1988151" y="167671"/>
          <a:ext cx="275253" cy="702393"/>
        </a:xfrm>
        <a:prstGeom prst="rightArrow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</dsp:sp>
    <dsp:sp modelId="{2C7BC953-11EF-4ACA-AC7A-68E642592A28}">
      <dsp:nvSpPr>
        <dsp:cNvPr id="0" name=""/>
        <dsp:cNvSpPr/>
      </dsp:nvSpPr>
      <dsp:spPr>
        <a:xfrm>
          <a:off x="6524" y="902640"/>
          <a:ext cx="4207491" cy="946592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smtClean="0"/>
            <a:t>Wpływa na to m.in. przyjmowane obecnie przez rząd prawo w zakresie dodatkowych wymogów i opłat które są nakładane  na firmy zajmujące się przetwarzaniem odpadów</a:t>
          </a:r>
          <a:endParaRPr lang="pl-PL" sz="1400" kern="1200" dirty="0"/>
        </a:p>
      </dsp:txBody>
      <dsp:txXfrm>
        <a:off x="52733" y="948849"/>
        <a:ext cx="4115073" cy="85417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1DC8F6-4710-4D2B-8041-3142BC0F0D57}">
      <dsp:nvSpPr>
        <dsp:cNvPr id="0" name=""/>
        <dsp:cNvSpPr/>
      </dsp:nvSpPr>
      <dsp:spPr>
        <a:xfrm>
          <a:off x="0" y="58"/>
          <a:ext cx="7776863" cy="3461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b="1" kern="1200" dirty="0" smtClean="0"/>
            <a:t>Straty Spółki z lat poprzednich</a:t>
          </a:r>
          <a:endParaRPr lang="pl-PL" sz="1600" kern="1200" dirty="0"/>
        </a:p>
      </dsp:txBody>
      <dsp:txXfrm>
        <a:off x="16897" y="16955"/>
        <a:ext cx="7743069" cy="3123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60703-34D1-4141-92B7-271B0AD42208}">
      <dsp:nvSpPr>
        <dsp:cNvPr id="0" name=""/>
        <dsp:cNvSpPr/>
      </dsp:nvSpPr>
      <dsp:spPr>
        <a:xfrm>
          <a:off x="0" y="0"/>
          <a:ext cx="684076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73549-FECF-4577-9C06-3597AC920D4A}">
      <dsp:nvSpPr>
        <dsp:cNvPr id="0" name=""/>
        <dsp:cNvSpPr/>
      </dsp:nvSpPr>
      <dsp:spPr>
        <a:xfrm>
          <a:off x="0" y="81014"/>
          <a:ext cx="6840760" cy="9451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>
              <a:solidFill>
                <a:schemeClr val="tx2">
                  <a:lumMod val="75000"/>
                </a:schemeClr>
              </a:solidFill>
            </a:rPr>
            <a:t>Funkcjonowanie Systemu</a:t>
          </a:r>
          <a:br>
            <a:rPr lang="pl-PL" sz="2400" b="1" kern="1200" dirty="0" smtClean="0">
              <a:solidFill>
                <a:schemeClr val="tx2">
                  <a:lumMod val="75000"/>
                </a:schemeClr>
              </a:solidFill>
            </a:rPr>
          </a:br>
          <a:r>
            <a:rPr lang="pl-PL" sz="2400" b="1" kern="1200" dirty="0" smtClean="0">
              <a:solidFill>
                <a:schemeClr val="tx2">
                  <a:lumMod val="75000"/>
                </a:schemeClr>
              </a:solidFill>
            </a:rPr>
            <a:t>Gospodarowania Odpadami Komunalnymi</a:t>
          </a:r>
          <a:endParaRPr lang="pl-PL" sz="24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0" y="81014"/>
        <a:ext cx="6840760" cy="945105"/>
      </dsp:txXfrm>
    </dsp:sp>
    <dsp:sp modelId="{C70EC3C2-22C7-4266-8F63-F2C0A1F84474}">
      <dsp:nvSpPr>
        <dsp:cNvPr id="0" name=""/>
        <dsp:cNvSpPr/>
      </dsp:nvSpPr>
      <dsp:spPr>
        <a:xfrm>
          <a:off x="0" y="945105"/>
          <a:ext cx="684076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675A4-86AE-428A-8C86-C842183FC28E}">
      <dsp:nvSpPr>
        <dsp:cNvPr id="0" name=""/>
        <dsp:cNvSpPr/>
      </dsp:nvSpPr>
      <dsp:spPr>
        <a:xfrm>
          <a:off x="0" y="945105"/>
          <a:ext cx="6840760" cy="9451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>
              <a:solidFill>
                <a:srgbClr val="0070C0"/>
              </a:solidFill>
            </a:rPr>
            <a:t>PGO „Eko-MAZURY” Sp. z o.o.</a:t>
          </a:r>
          <a:br>
            <a:rPr lang="pl-PL" sz="2000" b="1" kern="1200" dirty="0" smtClean="0">
              <a:solidFill>
                <a:srgbClr val="0070C0"/>
              </a:solidFill>
            </a:rPr>
          </a:br>
          <a:endParaRPr lang="pl-PL" sz="2000" kern="1200" dirty="0">
            <a:solidFill>
              <a:srgbClr val="0070C0"/>
            </a:solidFill>
          </a:endParaRPr>
        </a:p>
      </dsp:txBody>
      <dsp:txXfrm>
        <a:off x="0" y="945105"/>
        <a:ext cx="6840760" cy="94510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97F185-E646-4547-97B3-B72F259DBCE1}">
      <dsp:nvSpPr>
        <dsp:cNvPr id="0" name=""/>
        <dsp:cNvSpPr/>
      </dsp:nvSpPr>
      <dsp:spPr>
        <a:xfrm>
          <a:off x="0" y="0"/>
          <a:ext cx="3300791" cy="490389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- 500 072, 28 zł </a:t>
          </a:r>
          <a:r>
            <a:rPr lang="pl-PL" sz="1400" b="1" kern="1200" dirty="0" smtClean="0"/>
            <a:t>(netto)</a:t>
          </a:r>
          <a:endParaRPr lang="pl-PL" sz="1400" kern="1200" dirty="0"/>
        </a:p>
      </dsp:txBody>
      <dsp:txXfrm>
        <a:off x="23939" y="23939"/>
        <a:ext cx="3252913" cy="442511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3316A7-C798-4E40-9080-FBD49DE1A471}">
      <dsp:nvSpPr>
        <dsp:cNvPr id="0" name=""/>
        <dsp:cNvSpPr/>
      </dsp:nvSpPr>
      <dsp:spPr>
        <a:xfrm>
          <a:off x="0" y="0"/>
          <a:ext cx="3544152" cy="5395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l-PL" sz="1800" b="1" kern="1200" dirty="0" smtClean="0">
              <a:solidFill>
                <a:schemeClr val="tx2">
                  <a:lumMod val="75000"/>
                </a:schemeClr>
              </a:solidFill>
            </a:rPr>
            <a:t>Wypracowany zysk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l-PL" sz="1800" b="1" kern="1200" dirty="0" smtClean="0">
              <a:solidFill>
                <a:schemeClr val="tx2">
                  <a:lumMod val="75000"/>
                </a:schemeClr>
              </a:solidFill>
            </a:rPr>
            <a:t>za 2018 r. </a:t>
          </a:r>
          <a:endParaRPr lang="pl-PL" sz="20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6338" y="26338"/>
        <a:ext cx="3491476" cy="48685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6B54A2-A6B9-4642-B7A9-D2C2F0D24495}">
      <dsp:nvSpPr>
        <dsp:cNvPr id="0" name=""/>
        <dsp:cNvSpPr/>
      </dsp:nvSpPr>
      <dsp:spPr>
        <a:xfrm>
          <a:off x="0" y="387"/>
          <a:ext cx="3544152" cy="499306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386 967,46 zł </a:t>
          </a:r>
          <a:r>
            <a:rPr lang="pl-PL" sz="1400" b="1" kern="1200" dirty="0" smtClean="0"/>
            <a:t>(netto)</a:t>
          </a:r>
          <a:endParaRPr lang="pl-PL" sz="1400" kern="1200" dirty="0"/>
        </a:p>
      </dsp:txBody>
      <dsp:txXfrm>
        <a:off x="24374" y="24761"/>
        <a:ext cx="3495404" cy="450558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E6257F-C411-46D8-89FE-5CF9CD0F260B}">
      <dsp:nvSpPr>
        <dsp:cNvPr id="0" name=""/>
        <dsp:cNvSpPr/>
      </dsp:nvSpPr>
      <dsp:spPr>
        <a:xfrm>
          <a:off x="0" y="0"/>
          <a:ext cx="6696744" cy="32371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solidFill>
                <a:schemeClr val="tx2">
                  <a:lumMod val="75000"/>
                </a:schemeClr>
              </a:solidFill>
            </a:rPr>
            <a:t>Wypracowany zysk zostanie przeznaczony na pokrycie straty </a:t>
          </a:r>
          <a:endParaRPr lang="pl-PL" sz="18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5803" y="15803"/>
        <a:ext cx="6665138" cy="292113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A00E95-1B8F-461A-8E0E-920983F52BCA}">
      <dsp:nvSpPr>
        <dsp:cNvPr id="0" name=""/>
        <dsp:cNvSpPr/>
      </dsp:nvSpPr>
      <dsp:spPr>
        <a:xfrm>
          <a:off x="0" y="95"/>
          <a:ext cx="3463186" cy="539868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>
              <a:solidFill>
                <a:schemeClr val="accent2">
                  <a:lumMod val="50000"/>
                </a:schemeClr>
              </a:solidFill>
            </a:rPr>
            <a:t>- 113 104,82 zł </a:t>
          </a:r>
          <a:r>
            <a:rPr lang="pl-PL" sz="1400" b="1" kern="1200" dirty="0" smtClean="0">
              <a:solidFill>
                <a:schemeClr val="accent2">
                  <a:lumMod val="50000"/>
                </a:schemeClr>
              </a:solidFill>
            </a:rPr>
            <a:t>(netto)</a:t>
          </a:r>
          <a:endParaRPr lang="pl-PL" sz="140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26354" y="26449"/>
        <a:ext cx="3410478" cy="48716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E6257F-C411-46D8-89FE-5CF9CD0F260B}">
      <dsp:nvSpPr>
        <dsp:cNvPr id="0" name=""/>
        <dsp:cNvSpPr/>
      </dsp:nvSpPr>
      <dsp:spPr>
        <a:xfrm>
          <a:off x="0" y="0"/>
          <a:ext cx="4896543" cy="323719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>
              <a:solidFill>
                <a:schemeClr val="accent2">
                  <a:lumMod val="50000"/>
                </a:schemeClr>
              </a:solidFill>
            </a:rPr>
            <a:t>Pozostałe straty do pokrycia</a:t>
          </a:r>
          <a:endParaRPr lang="pl-PL" sz="200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5803" y="15803"/>
        <a:ext cx="4864937" cy="29211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8B2A1A-987E-4957-A981-F8AD89906708}">
      <dsp:nvSpPr>
        <dsp:cNvPr id="0" name=""/>
        <dsp:cNvSpPr/>
      </dsp:nvSpPr>
      <dsp:spPr>
        <a:xfrm>
          <a:off x="0" y="0"/>
          <a:ext cx="1026113" cy="1026113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325235-88A3-4B20-BA70-2D6EE9BF4002}">
      <dsp:nvSpPr>
        <dsp:cNvPr id="0" name=""/>
        <dsp:cNvSpPr/>
      </dsp:nvSpPr>
      <dsp:spPr>
        <a:xfrm>
          <a:off x="513056" y="0"/>
          <a:ext cx="2151238" cy="10261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>
              <a:solidFill>
                <a:srgbClr val="FF0000"/>
              </a:solidFill>
            </a:rPr>
            <a:t>3 447 600 zł (netto)</a:t>
          </a:r>
          <a:endParaRPr lang="pl-PL" sz="2400" kern="1200" dirty="0">
            <a:solidFill>
              <a:srgbClr val="FF0000"/>
            </a:solidFill>
          </a:endParaRPr>
        </a:p>
      </dsp:txBody>
      <dsp:txXfrm>
        <a:off x="513056" y="0"/>
        <a:ext cx="2151238" cy="1026113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D49166-AFA8-4F08-BA6F-3A3D4D3E0BBE}">
      <dsp:nvSpPr>
        <dsp:cNvPr id="0" name=""/>
        <dsp:cNvSpPr/>
      </dsp:nvSpPr>
      <dsp:spPr>
        <a:xfrm>
          <a:off x="675073" y="0"/>
          <a:ext cx="1026116" cy="879713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/>
            <a:t>Styczeń 2019 r.</a:t>
          </a:r>
          <a:endParaRPr lang="pl-PL" sz="1800" kern="1200" dirty="0"/>
        </a:p>
      </dsp:txBody>
      <dsp:txXfrm>
        <a:off x="825344" y="128831"/>
        <a:ext cx="725574" cy="622051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738F14-621F-4B26-A931-7DDF2C067DC9}">
      <dsp:nvSpPr>
        <dsp:cNvPr id="0" name=""/>
        <dsp:cNvSpPr/>
      </dsp:nvSpPr>
      <dsp:spPr>
        <a:xfrm>
          <a:off x="986" y="0"/>
          <a:ext cx="2018726" cy="65398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b="1" u="sng" kern="1200" smtClean="0"/>
            <a:t>2250 zł</a:t>
          </a:r>
          <a:endParaRPr lang="pl-PL" sz="2800" kern="1200"/>
        </a:p>
      </dsp:txBody>
      <dsp:txXfrm>
        <a:off x="20141" y="19155"/>
        <a:ext cx="1980416" cy="615675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9115C9-22AF-4A94-8022-80EA63760CAB}">
      <dsp:nvSpPr>
        <dsp:cNvPr id="0" name=""/>
        <dsp:cNvSpPr/>
      </dsp:nvSpPr>
      <dsp:spPr>
        <a:xfrm>
          <a:off x="2194" y="1397"/>
          <a:ext cx="4493173" cy="922426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b="1" kern="1200" dirty="0" smtClean="0">
              <a:solidFill>
                <a:schemeClr val="bg1"/>
              </a:solidFill>
            </a:rPr>
            <a:t>Koszty serwisowania instalacji, maszyn i pojazdów oraz napraw i remontów</a:t>
          </a:r>
          <a:endParaRPr lang="pl-PL" sz="1600" b="1" kern="1200" dirty="0">
            <a:solidFill>
              <a:schemeClr val="bg1"/>
            </a:solidFill>
          </a:endParaRPr>
        </a:p>
      </dsp:txBody>
      <dsp:txXfrm>
        <a:off x="47223" y="46426"/>
        <a:ext cx="4403115" cy="832368"/>
      </dsp:txXfrm>
    </dsp:sp>
    <dsp:sp modelId="{1A737D86-0A84-454A-81D2-22FF4DABBE4A}">
      <dsp:nvSpPr>
        <dsp:cNvPr id="0" name=""/>
        <dsp:cNvSpPr/>
      </dsp:nvSpPr>
      <dsp:spPr>
        <a:xfrm>
          <a:off x="2194" y="969945"/>
          <a:ext cx="4493173" cy="922426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Konieczność wprowadzenia nowego  wymagania – ZABEZBIERZENIE ROSZCZEŃ przewidywalna wysokość zabezpieczenia około 4 000 000 zł</a:t>
          </a:r>
          <a:endParaRPr lang="pl-PL" sz="1400" b="1" kern="1200" dirty="0"/>
        </a:p>
      </dsp:txBody>
      <dsp:txXfrm>
        <a:off x="47223" y="1014974"/>
        <a:ext cx="4403115" cy="832368"/>
      </dsp:txXfrm>
    </dsp:sp>
    <dsp:sp modelId="{25D1C712-7B82-4415-9669-97D7D88B7B2F}">
      <dsp:nvSpPr>
        <dsp:cNvPr id="0" name=""/>
        <dsp:cNvSpPr/>
      </dsp:nvSpPr>
      <dsp:spPr>
        <a:xfrm>
          <a:off x="2194" y="1938493"/>
          <a:ext cx="4493173" cy="922426"/>
        </a:xfrm>
        <a:prstGeom prst="round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Wizyjny system kontroli miejsc magazynowania i składowania odpadów z dostępem w czasie rzeczywistym dla Wojewódzkiego Inspektora  Ochrony Środowiska</a:t>
          </a:r>
          <a:endParaRPr lang="pl-PL" sz="1400" b="1" kern="1200" dirty="0"/>
        </a:p>
      </dsp:txBody>
      <dsp:txXfrm>
        <a:off x="47223" y="1983522"/>
        <a:ext cx="4403115" cy="8323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5AD779-82BB-4F12-96C3-E8C760E67A24}">
      <dsp:nvSpPr>
        <dsp:cNvPr id="0" name=""/>
        <dsp:cNvSpPr/>
      </dsp:nvSpPr>
      <dsp:spPr>
        <a:xfrm>
          <a:off x="564336" y="822"/>
          <a:ext cx="1912802" cy="19128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/>
            <a:t>RIPOK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smtClean="0"/>
            <a:t>Regionalna Instalacja Przetwarzania                                     Odpadów Komunalnych w Siedliskach</a:t>
          </a:r>
          <a:endParaRPr lang="pl-PL" sz="1400" kern="1200" dirty="0"/>
        </a:p>
      </dsp:txBody>
      <dsp:txXfrm>
        <a:off x="844459" y="280945"/>
        <a:ext cx="1352556" cy="1352556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EFE0D8-4369-4054-9DBA-51EA58D2A275}">
      <dsp:nvSpPr>
        <dsp:cNvPr id="0" name=""/>
        <dsp:cNvSpPr/>
      </dsp:nvSpPr>
      <dsp:spPr>
        <a:xfrm>
          <a:off x="0" y="0"/>
          <a:ext cx="8209275" cy="3779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/>
            <a:t>Mapa pożarów składowisk odpadów (marzec-czerwiec 2018 r.)</a:t>
          </a:r>
          <a:endParaRPr lang="pl-PL" sz="1800" kern="1200" dirty="0"/>
        </a:p>
      </dsp:txBody>
      <dsp:txXfrm>
        <a:off x="18450" y="18450"/>
        <a:ext cx="8172375" cy="341041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8AE59E-5704-4932-9C79-6FFD3AB7F5B3}">
      <dsp:nvSpPr>
        <dsp:cNvPr id="0" name=""/>
        <dsp:cNvSpPr/>
      </dsp:nvSpPr>
      <dsp:spPr>
        <a:xfrm>
          <a:off x="0" y="0"/>
          <a:ext cx="2448270" cy="2177828"/>
        </a:xfrm>
        <a:prstGeom prst="ellipse">
          <a:avLst/>
        </a:prstGeom>
        <a:solidFill>
          <a:schemeClr val="accent5">
            <a:lumMod val="60000"/>
            <a:lumOff val="4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l-PL" sz="2800" b="1" kern="1200" dirty="0" smtClean="0"/>
            <a:t>Ponad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l-PL" sz="3200" b="1" kern="1200" dirty="0" smtClean="0">
              <a:solidFill>
                <a:srgbClr val="FF0000"/>
              </a:solidFill>
            </a:rPr>
            <a:t>40 </a:t>
          </a:r>
          <a:r>
            <a:rPr lang="pl-PL" sz="2800" b="1" kern="1200" dirty="0" smtClean="0"/>
            <a:t>pożarów składowisk</a:t>
          </a:r>
          <a:endParaRPr lang="pl-PL" sz="2800" b="1" kern="1200" dirty="0"/>
        </a:p>
      </dsp:txBody>
      <dsp:txXfrm>
        <a:off x="358541" y="318936"/>
        <a:ext cx="1731188" cy="1539956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EFE0D8-4369-4054-9DBA-51EA58D2A275}">
      <dsp:nvSpPr>
        <dsp:cNvPr id="0" name=""/>
        <dsp:cNvSpPr/>
      </dsp:nvSpPr>
      <dsp:spPr>
        <a:xfrm>
          <a:off x="0" y="0"/>
          <a:ext cx="8209275" cy="3779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/>
            <a:t>Pożary składowisk odpadów (marzec-czerwiec 2018 r.)</a:t>
          </a:r>
          <a:endParaRPr lang="pl-PL" sz="1800" kern="1200" dirty="0"/>
        </a:p>
      </dsp:txBody>
      <dsp:txXfrm>
        <a:off x="18450" y="18450"/>
        <a:ext cx="8172375" cy="341041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60703-34D1-4141-92B7-271B0AD42208}">
      <dsp:nvSpPr>
        <dsp:cNvPr id="0" name=""/>
        <dsp:cNvSpPr/>
      </dsp:nvSpPr>
      <dsp:spPr>
        <a:xfrm>
          <a:off x="0" y="0"/>
          <a:ext cx="57651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73549-FECF-4577-9C06-3597AC920D4A}">
      <dsp:nvSpPr>
        <dsp:cNvPr id="0" name=""/>
        <dsp:cNvSpPr/>
      </dsp:nvSpPr>
      <dsp:spPr>
        <a:xfrm>
          <a:off x="0" y="0"/>
          <a:ext cx="5765116" cy="531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b="1" kern="1200" dirty="0" smtClean="0"/>
            <a:t>Analiza</a:t>
          </a:r>
          <a:endParaRPr lang="pl-PL" sz="2800" kern="1200" dirty="0"/>
        </a:p>
      </dsp:txBody>
      <dsp:txXfrm>
        <a:off x="0" y="0"/>
        <a:ext cx="5765116" cy="531692"/>
      </dsp:txXfrm>
    </dsp:sp>
    <dsp:sp modelId="{C70EC3C2-22C7-4266-8F63-F2C0A1F84474}">
      <dsp:nvSpPr>
        <dsp:cNvPr id="0" name=""/>
        <dsp:cNvSpPr/>
      </dsp:nvSpPr>
      <dsp:spPr>
        <a:xfrm>
          <a:off x="0" y="531692"/>
          <a:ext cx="57651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675A4-86AE-428A-8C86-C842183FC28E}">
      <dsp:nvSpPr>
        <dsp:cNvPr id="0" name=""/>
        <dsp:cNvSpPr/>
      </dsp:nvSpPr>
      <dsp:spPr>
        <a:xfrm>
          <a:off x="0" y="531692"/>
          <a:ext cx="5765116" cy="531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b="1" kern="1200" dirty="0" smtClean="0"/>
            <a:t>wzrostu cen za usługi</a:t>
          </a:r>
          <a:endParaRPr lang="pl-PL" sz="2800" b="1" kern="1200" dirty="0"/>
        </a:p>
      </dsp:txBody>
      <dsp:txXfrm>
        <a:off x="0" y="531692"/>
        <a:ext cx="5765116" cy="531692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60703-34D1-4141-92B7-271B0AD42208}">
      <dsp:nvSpPr>
        <dsp:cNvPr id="0" name=""/>
        <dsp:cNvSpPr/>
      </dsp:nvSpPr>
      <dsp:spPr>
        <a:xfrm>
          <a:off x="0" y="0"/>
          <a:ext cx="57651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73549-FECF-4577-9C06-3597AC920D4A}">
      <dsp:nvSpPr>
        <dsp:cNvPr id="0" name=""/>
        <dsp:cNvSpPr/>
      </dsp:nvSpPr>
      <dsp:spPr>
        <a:xfrm>
          <a:off x="0" y="0"/>
          <a:ext cx="5765116" cy="612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/>
            <a:t>Aktualizacja cennika od 1 lipca 2019 r.</a:t>
          </a:r>
          <a:endParaRPr lang="pl-PL" sz="2000" kern="1200" dirty="0"/>
        </a:p>
      </dsp:txBody>
      <dsp:txXfrm>
        <a:off x="0" y="0"/>
        <a:ext cx="5765116" cy="612067"/>
      </dsp:txXfrm>
    </dsp:sp>
    <dsp:sp modelId="{C70EC3C2-22C7-4266-8F63-F2C0A1F84474}">
      <dsp:nvSpPr>
        <dsp:cNvPr id="0" name=""/>
        <dsp:cNvSpPr/>
      </dsp:nvSpPr>
      <dsp:spPr>
        <a:xfrm>
          <a:off x="0" y="612067"/>
          <a:ext cx="57651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675A4-86AE-428A-8C86-C842183FC28E}">
      <dsp:nvSpPr>
        <dsp:cNvPr id="0" name=""/>
        <dsp:cNvSpPr/>
      </dsp:nvSpPr>
      <dsp:spPr>
        <a:xfrm>
          <a:off x="0" y="612067"/>
          <a:ext cx="5765116" cy="612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/>
            <a:t>za przyjęcie i zagospodarowanie odpadów w ramach świadczonych usług publicznych </a:t>
          </a:r>
          <a:endParaRPr lang="pl-PL" sz="2000" b="1" kern="1200" dirty="0"/>
        </a:p>
      </dsp:txBody>
      <dsp:txXfrm>
        <a:off x="0" y="612067"/>
        <a:ext cx="5765116" cy="612067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60703-34D1-4141-92B7-271B0AD42208}">
      <dsp:nvSpPr>
        <dsp:cNvPr id="0" name=""/>
        <dsp:cNvSpPr/>
      </dsp:nvSpPr>
      <dsp:spPr>
        <a:xfrm>
          <a:off x="0" y="527"/>
          <a:ext cx="65527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73549-FECF-4577-9C06-3597AC920D4A}">
      <dsp:nvSpPr>
        <dsp:cNvPr id="0" name=""/>
        <dsp:cNvSpPr/>
      </dsp:nvSpPr>
      <dsp:spPr>
        <a:xfrm>
          <a:off x="0" y="527"/>
          <a:ext cx="6546328" cy="7193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i="0" kern="1200" dirty="0" smtClean="0"/>
            <a:t>Projekt uruchomienie przez PGO „Eko-MAZURY” Sp. z o.o.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i="0" kern="1200" dirty="0" smtClean="0"/>
            <a:t>usługi odbioru i transportu odpadów</a:t>
          </a:r>
          <a:endParaRPr lang="pl-PL" sz="1800" b="1" i="0" kern="1200" dirty="0"/>
        </a:p>
      </dsp:txBody>
      <dsp:txXfrm>
        <a:off x="0" y="527"/>
        <a:ext cx="6546328" cy="719376"/>
      </dsp:txXfrm>
    </dsp:sp>
    <dsp:sp modelId="{C70EC3C2-22C7-4266-8F63-F2C0A1F84474}">
      <dsp:nvSpPr>
        <dsp:cNvPr id="0" name=""/>
        <dsp:cNvSpPr/>
      </dsp:nvSpPr>
      <dsp:spPr>
        <a:xfrm>
          <a:off x="0" y="719904"/>
          <a:ext cx="65527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675A4-86AE-428A-8C86-C842183FC28E}">
      <dsp:nvSpPr>
        <dsp:cNvPr id="0" name=""/>
        <dsp:cNvSpPr/>
      </dsp:nvSpPr>
      <dsp:spPr>
        <a:xfrm>
          <a:off x="0" y="719904"/>
          <a:ext cx="6552728" cy="359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na terenie 12. gmin członkowskich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Związku Międzygminnego „Gospodarka Komunalna” w Ełku”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600" b="1" kern="1200" dirty="0"/>
        </a:p>
      </dsp:txBody>
      <dsp:txXfrm>
        <a:off x="0" y="719904"/>
        <a:ext cx="6552728" cy="359688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60703-34D1-4141-92B7-271B0AD42208}">
      <dsp:nvSpPr>
        <dsp:cNvPr id="0" name=""/>
        <dsp:cNvSpPr/>
      </dsp:nvSpPr>
      <dsp:spPr>
        <a:xfrm>
          <a:off x="0" y="101"/>
          <a:ext cx="6120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73549-FECF-4577-9C06-3597AC920D4A}">
      <dsp:nvSpPr>
        <dsp:cNvPr id="0" name=""/>
        <dsp:cNvSpPr/>
      </dsp:nvSpPr>
      <dsp:spPr>
        <a:xfrm>
          <a:off x="0" y="103057"/>
          <a:ext cx="6120680" cy="81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200" b="1" kern="1200" dirty="0" smtClean="0">
              <a:solidFill>
                <a:srgbClr val="C00000"/>
              </a:solidFill>
              <a:ea typeface="+mj-ea"/>
              <a:cs typeface="+mj-cs"/>
            </a:rPr>
            <a:t>DZIĘKUJEMY ZA UWAGĘ</a:t>
          </a:r>
          <a:endParaRPr lang="pl-PL" sz="3200" kern="1200" dirty="0">
            <a:solidFill>
              <a:srgbClr val="C00000"/>
            </a:solidFill>
          </a:endParaRPr>
        </a:p>
      </dsp:txBody>
      <dsp:txXfrm>
        <a:off x="0" y="103057"/>
        <a:ext cx="6120680" cy="814950"/>
      </dsp:txXfrm>
    </dsp:sp>
    <dsp:sp modelId="{C70EC3C2-22C7-4266-8F63-F2C0A1F84474}">
      <dsp:nvSpPr>
        <dsp:cNvPr id="0" name=""/>
        <dsp:cNvSpPr/>
      </dsp:nvSpPr>
      <dsp:spPr>
        <a:xfrm>
          <a:off x="0" y="815051"/>
          <a:ext cx="6120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675A4-86AE-428A-8C86-C842183FC28E}">
      <dsp:nvSpPr>
        <dsp:cNvPr id="0" name=""/>
        <dsp:cNvSpPr/>
      </dsp:nvSpPr>
      <dsp:spPr>
        <a:xfrm>
          <a:off x="0" y="815153"/>
          <a:ext cx="6120680" cy="1201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3200" kern="1200" dirty="0">
            <a:solidFill>
              <a:schemeClr val="tx2"/>
            </a:solidFill>
          </a:endParaRPr>
        </a:p>
      </dsp:txBody>
      <dsp:txXfrm>
        <a:off x="0" y="815153"/>
        <a:ext cx="6120680" cy="12010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370752-24B2-4FD1-A488-DAA2F719AACA}">
      <dsp:nvSpPr>
        <dsp:cNvPr id="0" name=""/>
        <dsp:cNvSpPr/>
      </dsp:nvSpPr>
      <dsp:spPr>
        <a:xfrm>
          <a:off x="715222" y="0"/>
          <a:ext cx="1996059" cy="19960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b="1" kern="1200" dirty="0" smtClean="0"/>
            <a:t>Stacje przeładunkowe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b="1" kern="1200" dirty="0" smtClean="0"/>
            <a:t>z Punktami Dobrowolnego Gromadzenia Odpadów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00" kern="1200" dirty="0"/>
        </a:p>
        <a:p>
          <a:pPr marL="114300" lvl="1" indent="-114300" algn="ctr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 smtClean="0"/>
            <a:t>Kośmidry k/Gołdapi</a:t>
          </a:r>
          <a:endParaRPr lang="pl-PL" sz="1200" kern="1200" dirty="0"/>
        </a:p>
        <a:p>
          <a:pPr marL="114300" lvl="1" indent="-114300" algn="ctr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 smtClean="0"/>
            <a:t>Olecko</a:t>
          </a:r>
          <a:endParaRPr lang="pl-PL" sz="1200" kern="1200" dirty="0"/>
        </a:p>
        <a:p>
          <a:pPr marL="114300" lvl="1" indent="-114300" algn="ctr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 smtClean="0"/>
            <a:t>Biała Piska</a:t>
          </a:r>
          <a:endParaRPr lang="pl-PL" sz="1400" kern="1200" dirty="0"/>
        </a:p>
      </dsp:txBody>
      <dsp:txXfrm>
        <a:off x="1007538" y="292316"/>
        <a:ext cx="1411427" cy="1411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EC8231-0BDA-4374-B5A7-631A42B5A8F1}">
      <dsp:nvSpPr>
        <dsp:cNvPr id="0" name=""/>
        <dsp:cNvSpPr/>
      </dsp:nvSpPr>
      <dsp:spPr>
        <a:xfrm>
          <a:off x="327536" y="0"/>
          <a:ext cx="2567697" cy="2268725"/>
        </a:xfrm>
        <a:prstGeom prst="ellipse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000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50" b="1" kern="1200" dirty="0" smtClean="0"/>
            <a:t>Od 2012 roku realizuje zupełnie nową politykę jakości, polegającą na zrównoważonym rozwoju,</a:t>
          </a:r>
          <a:br>
            <a:rPr lang="pl-PL" sz="1350" b="1" kern="1200" dirty="0" smtClean="0"/>
          </a:br>
          <a:r>
            <a:rPr lang="pl-PL" sz="1350" b="1" kern="1200" dirty="0" smtClean="0"/>
            <a:t>poprzez m.in. korzystanie z zasobów w sposób racjonalny i oszczędny</a:t>
          </a:r>
          <a:endParaRPr lang="pl-PL" sz="1350" kern="1200" dirty="0"/>
        </a:p>
      </dsp:txBody>
      <dsp:txXfrm>
        <a:off x="703567" y="332247"/>
        <a:ext cx="1815635" cy="160423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740359-E595-4B42-AB5A-08C9ECF019E3}">
      <dsp:nvSpPr>
        <dsp:cNvPr id="0" name=""/>
        <dsp:cNvSpPr/>
      </dsp:nvSpPr>
      <dsp:spPr>
        <a:xfrm>
          <a:off x="0" y="553"/>
          <a:ext cx="4896544" cy="113301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b="1" kern="1200" dirty="0" smtClean="0"/>
            <a:t>Działania Spółki mają doprowadzić do stopniowego zwiększenia masy odpadów komunalnych gromadzonych selektywnie, a następnie skierowania ich do odzysku i recyklingu</a:t>
          </a:r>
          <a:endParaRPr lang="pl-PL" sz="1600" b="1" kern="1200" dirty="0"/>
        </a:p>
      </dsp:txBody>
      <dsp:txXfrm>
        <a:off x="55309" y="55862"/>
        <a:ext cx="4785926" cy="10224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8983A-F319-430D-A71A-5E397EF08DE6}">
      <dsp:nvSpPr>
        <dsp:cNvPr id="0" name=""/>
        <dsp:cNvSpPr/>
      </dsp:nvSpPr>
      <dsp:spPr>
        <a:xfrm>
          <a:off x="0" y="330"/>
          <a:ext cx="4752527" cy="118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b="1" kern="1200" dirty="0" smtClean="0"/>
            <a:t>Dostrzegając zagrożenie wyczerpania się,             zwłaszcza nieodnawialnych zasobów,</a:t>
          </a:r>
          <a:br>
            <a:rPr lang="pl-PL" sz="1600" b="1" kern="1200" dirty="0" smtClean="0"/>
          </a:br>
          <a:r>
            <a:rPr lang="pl-PL" sz="1600" b="1" kern="1200" dirty="0" smtClean="0"/>
            <a:t>Spółka prowadzi działania zakładającej                    m.in. maksymalne odzyskiwanie surowców wtórnych               z odpadów</a:t>
          </a:r>
          <a:endParaRPr lang="pl-PL" sz="1600" b="1" kern="1200" dirty="0"/>
        </a:p>
      </dsp:txBody>
      <dsp:txXfrm>
        <a:off x="57984" y="58314"/>
        <a:ext cx="4636559" cy="10718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0270E7-9A23-46DD-8654-5E460B260784}">
      <dsp:nvSpPr>
        <dsp:cNvPr id="0" name=""/>
        <dsp:cNvSpPr/>
      </dsp:nvSpPr>
      <dsp:spPr>
        <a:xfrm>
          <a:off x="0" y="3515"/>
          <a:ext cx="4572000" cy="11044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Odzysk taki staje się możliwy jedynie pod warunkiem,           że odpady zostaną zebrane, zwłaszcza w sposób selektywny, gwarantujący większą ich czystość i wstępne rozdzielenie na podstawowe strumienie</a:t>
          </a:r>
          <a:endParaRPr lang="pl-PL" sz="1400" b="1" kern="1200" dirty="0"/>
        </a:p>
      </dsp:txBody>
      <dsp:txXfrm>
        <a:off x="53916" y="57431"/>
        <a:ext cx="4464168" cy="99664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60703-34D1-4141-92B7-271B0AD42208}">
      <dsp:nvSpPr>
        <dsp:cNvPr id="0" name=""/>
        <dsp:cNvSpPr/>
      </dsp:nvSpPr>
      <dsp:spPr>
        <a:xfrm>
          <a:off x="0" y="0"/>
          <a:ext cx="57651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73549-FECF-4577-9C06-3597AC920D4A}">
      <dsp:nvSpPr>
        <dsp:cNvPr id="0" name=""/>
        <dsp:cNvSpPr/>
      </dsp:nvSpPr>
      <dsp:spPr>
        <a:xfrm>
          <a:off x="0" y="0"/>
          <a:ext cx="5765116" cy="531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>
              <a:solidFill>
                <a:schemeClr val="tx2">
                  <a:lumMod val="50000"/>
                </a:schemeClr>
              </a:solidFill>
            </a:rPr>
            <a:t>Statystki, zestawienia, tabele,</a:t>
          </a:r>
          <a:endParaRPr lang="pl-PL" sz="24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0" y="0"/>
        <a:ext cx="5765116" cy="531692"/>
      </dsp:txXfrm>
    </dsp:sp>
    <dsp:sp modelId="{C70EC3C2-22C7-4266-8F63-F2C0A1F84474}">
      <dsp:nvSpPr>
        <dsp:cNvPr id="0" name=""/>
        <dsp:cNvSpPr/>
      </dsp:nvSpPr>
      <dsp:spPr>
        <a:xfrm>
          <a:off x="0" y="531692"/>
          <a:ext cx="57651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675A4-86AE-428A-8C86-C842183FC28E}">
      <dsp:nvSpPr>
        <dsp:cNvPr id="0" name=""/>
        <dsp:cNvSpPr/>
      </dsp:nvSpPr>
      <dsp:spPr>
        <a:xfrm>
          <a:off x="0" y="531692"/>
          <a:ext cx="5765116" cy="531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>
              <a:solidFill>
                <a:schemeClr val="tx2">
                  <a:lumMod val="50000"/>
                </a:schemeClr>
              </a:solidFill>
            </a:rPr>
            <a:t>obejmujące lata 2012 - 2018 r.</a:t>
          </a:r>
          <a:endParaRPr lang="pl-PL" sz="24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0" y="531692"/>
        <a:ext cx="5765116" cy="5316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89117F-78B8-4FED-BE95-DD755B43BAF1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46E160-974D-4DF5-A61D-E7D121FBFF3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1966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6E160-974D-4DF5-A61D-E7D121FBFF3C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04080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t>2019-08-12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.png"/><Relationship Id="rId9" Type="http://schemas.microsoft.com/office/2007/relationships/diagramDrawing" Target="../diagrams/drawin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13" Type="http://schemas.openxmlformats.org/officeDocument/2006/relationships/image" Target="../media/image14.jpeg"/><Relationship Id="rId18" Type="http://schemas.microsoft.com/office/2007/relationships/diagramDrawing" Target="../diagrams/drawing17.xml"/><Relationship Id="rId3" Type="http://schemas.openxmlformats.org/officeDocument/2006/relationships/diagramData" Target="../diagrams/data15.xml"/><Relationship Id="rId21" Type="http://schemas.openxmlformats.org/officeDocument/2006/relationships/diagramQuickStyle" Target="../diagrams/quickStyle18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17" Type="http://schemas.openxmlformats.org/officeDocument/2006/relationships/diagramColors" Target="../diagrams/colors17.xml"/><Relationship Id="rId2" Type="http://schemas.openxmlformats.org/officeDocument/2006/relationships/image" Target="../media/image1.jpg"/><Relationship Id="rId16" Type="http://schemas.openxmlformats.org/officeDocument/2006/relationships/diagramQuickStyle" Target="../diagrams/quickStyle17.xml"/><Relationship Id="rId20" Type="http://schemas.openxmlformats.org/officeDocument/2006/relationships/diagramLayout" Target="../diagrams/layout1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24" Type="http://schemas.openxmlformats.org/officeDocument/2006/relationships/image" Target="../media/image3.png"/><Relationship Id="rId5" Type="http://schemas.openxmlformats.org/officeDocument/2006/relationships/diagramQuickStyle" Target="../diagrams/quickStyle15.xml"/><Relationship Id="rId15" Type="http://schemas.openxmlformats.org/officeDocument/2006/relationships/diagramLayout" Target="../diagrams/layout17.xml"/><Relationship Id="rId23" Type="http://schemas.microsoft.com/office/2007/relationships/diagramDrawing" Target="../diagrams/drawing18.xml"/><Relationship Id="rId10" Type="http://schemas.openxmlformats.org/officeDocument/2006/relationships/diagramQuickStyle" Target="../diagrams/quickStyle16.xml"/><Relationship Id="rId19" Type="http://schemas.openxmlformats.org/officeDocument/2006/relationships/diagramData" Target="../diagrams/data18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Relationship Id="rId14" Type="http://schemas.openxmlformats.org/officeDocument/2006/relationships/diagramData" Target="../diagrams/data17.xml"/><Relationship Id="rId22" Type="http://schemas.openxmlformats.org/officeDocument/2006/relationships/diagramColors" Target="../diagrams/colors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13" Type="http://schemas.openxmlformats.org/officeDocument/2006/relationships/diagramData" Target="../diagrams/data21.xml"/><Relationship Id="rId18" Type="http://schemas.openxmlformats.org/officeDocument/2006/relationships/diagramData" Target="../diagrams/data22.xml"/><Relationship Id="rId26" Type="http://schemas.openxmlformats.org/officeDocument/2006/relationships/diagramColors" Target="../diagrams/colors23.xml"/><Relationship Id="rId3" Type="http://schemas.openxmlformats.org/officeDocument/2006/relationships/diagramData" Target="../diagrams/data19.xml"/><Relationship Id="rId21" Type="http://schemas.openxmlformats.org/officeDocument/2006/relationships/diagramColors" Target="../diagrams/colors22.xml"/><Relationship Id="rId34" Type="http://schemas.openxmlformats.org/officeDocument/2006/relationships/diagramLayout" Target="../diagrams/layout25.xml"/><Relationship Id="rId7" Type="http://schemas.microsoft.com/office/2007/relationships/diagramDrawing" Target="../diagrams/drawing19.xml"/><Relationship Id="rId12" Type="http://schemas.microsoft.com/office/2007/relationships/diagramDrawing" Target="../diagrams/drawing20.xml"/><Relationship Id="rId17" Type="http://schemas.microsoft.com/office/2007/relationships/diagramDrawing" Target="../diagrams/drawing21.xml"/><Relationship Id="rId25" Type="http://schemas.openxmlformats.org/officeDocument/2006/relationships/diagramQuickStyle" Target="../diagrams/quickStyle23.xml"/><Relationship Id="rId33" Type="http://schemas.openxmlformats.org/officeDocument/2006/relationships/diagramData" Target="../diagrams/data25.xml"/><Relationship Id="rId38" Type="http://schemas.openxmlformats.org/officeDocument/2006/relationships/image" Target="../media/image3.png"/><Relationship Id="rId2" Type="http://schemas.openxmlformats.org/officeDocument/2006/relationships/image" Target="../media/image1.jpg"/><Relationship Id="rId16" Type="http://schemas.openxmlformats.org/officeDocument/2006/relationships/diagramColors" Target="../diagrams/colors21.xml"/><Relationship Id="rId20" Type="http://schemas.openxmlformats.org/officeDocument/2006/relationships/diagramQuickStyle" Target="../diagrams/quickStyle22.xml"/><Relationship Id="rId29" Type="http://schemas.openxmlformats.org/officeDocument/2006/relationships/diagramLayout" Target="../diagrams/layout2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9.xml"/><Relationship Id="rId11" Type="http://schemas.openxmlformats.org/officeDocument/2006/relationships/diagramColors" Target="../diagrams/colors20.xml"/><Relationship Id="rId24" Type="http://schemas.openxmlformats.org/officeDocument/2006/relationships/diagramLayout" Target="../diagrams/layout23.xml"/><Relationship Id="rId32" Type="http://schemas.microsoft.com/office/2007/relationships/diagramDrawing" Target="../diagrams/drawing24.xml"/><Relationship Id="rId37" Type="http://schemas.microsoft.com/office/2007/relationships/diagramDrawing" Target="../diagrams/drawing25.xml"/><Relationship Id="rId5" Type="http://schemas.openxmlformats.org/officeDocument/2006/relationships/diagramQuickStyle" Target="../diagrams/quickStyle19.xml"/><Relationship Id="rId15" Type="http://schemas.openxmlformats.org/officeDocument/2006/relationships/diagramQuickStyle" Target="../diagrams/quickStyle21.xml"/><Relationship Id="rId23" Type="http://schemas.openxmlformats.org/officeDocument/2006/relationships/diagramData" Target="../diagrams/data23.xml"/><Relationship Id="rId28" Type="http://schemas.openxmlformats.org/officeDocument/2006/relationships/diagramData" Target="../diagrams/data24.xml"/><Relationship Id="rId36" Type="http://schemas.openxmlformats.org/officeDocument/2006/relationships/diagramColors" Target="../diagrams/colors25.xml"/><Relationship Id="rId10" Type="http://schemas.openxmlformats.org/officeDocument/2006/relationships/diagramQuickStyle" Target="../diagrams/quickStyle20.xml"/><Relationship Id="rId19" Type="http://schemas.openxmlformats.org/officeDocument/2006/relationships/diagramLayout" Target="../diagrams/layout22.xml"/><Relationship Id="rId31" Type="http://schemas.openxmlformats.org/officeDocument/2006/relationships/diagramColors" Target="../diagrams/colors24.xml"/><Relationship Id="rId4" Type="http://schemas.openxmlformats.org/officeDocument/2006/relationships/diagramLayout" Target="../diagrams/layout19.xml"/><Relationship Id="rId9" Type="http://schemas.openxmlformats.org/officeDocument/2006/relationships/diagramLayout" Target="../diagrams/layout20.xml"/><Relationship Id="rId14" Type="http://schemas.openxmlformats.org/officeDocument/2006/relationships/diagramLayout" Target="../diagrams/layout21.xml"/><Relationship Id="rId22" Type="http://schemas.microsoft.com/office/2007/relationships/diagramDrawing" Target="../diagrams/drawing22.xml"/><Relationship Id="rId27" Type="http://schemas.microsoft.com/office/2007/relationships/diagramDrawing" Target="../diagrams/drawing23.xml"/><Relationship Id="rId30" Type="http://schemas.openxmlformats.org/officeDocument/2006/relationships/diagramQuickStyle" Target="../diagrams/quickStyle24.xml"/><Relationship Id="rId35" Type="http://schemas.openxmlformats.org/officeDocument/2006/relationships/diagramQuickStyle" Target="../diagrams/quickStyle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26.xml"/><Relationship Id="rId9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7.xml"/><Relationship Id="rId13" Type="http://schemas.microsoft.com/office/2007/relationships/diagramDrawing" Target="../diagrams/drawing28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27.xml"/><Relationship Id="rId12" Type="http://schemas.openxmlformats.org/officeDocument/2006/relationships/diagramColors" Target="../diagrams/colors2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7.xml"/><Relationship Id="rId11" Type="http://schemas.openxmlformats.org/officeDocument/2006/relationships/diagramQuickStyle" Target="../diagrams/quickStyle28.xml"/><Relationship Id="rId5" Type="http://schemas.openxmlformats.org/officeDocument/2006/relationships/diagramLayout" Target="../diagrams/layout27.xml"/><Relationship Id="rId10" Type="http://schemas.openxmlformats.org/officeDocument/2006/relationships/diagramLayout" Target="../diagrams/layout28.xml"/><Relationship Id="rId4" Type="http://schemas.openxmlformats.org/officeDocument/2006/relationships/diagramData" Target="../diagrams/data27.xml"/><Relationship Id="rId9" Type="http://schemas.openxmlformats.org/officeDocument/2006/relationships/diagramData" Target="../diagrams/data28.xml"/><Relationship Id="rId1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Relationship Id="rId9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miza.com.pl/pozary-skladowisk-mapa/" TargetMode="External"/><Relationship Id="rId13" Type="http://schemas.openxmlformats.org/officeDocument/2006/relationships/diagramColors" Target="../diagrams/colors31.xml"/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12" Type="http://schemas.openxmlformats.org/officeDocument/2006/relationships/diagramQuickStyle" Target="../diagrams/quickStyle3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0.xml"/><Relationship Id="rId11" Type="http://schemas.openxmlformats.org/officeDocument/2006/relationships/diagramLayout" Target="../diagrams/layout31.xml"/><Relationship Id="rId5" Type="http://schemas.openxmlformats.org/officeDocument/2006/relationships/diagramQuickStyle" Target="../diagrams/quickStyle30.xml"/><Relationship Id="rId15" Type="http://schemas.openxmlformats.org/officeDocument/2006/relationships/image" Target="../media/image3.png"/><Relationship Id="rId10" Type="http://schemas.openxmlformats.org/officeDocument/2006/relationships/diagramData" Target="../diagrams/data31.xml"/><Relationship Id="rId4" Type="http://schemas.openxmlformats.org/officeDocument/2006/relationships/diagramLayout" Target="../diagrams/layout30.xml"/><Relationship Id="rId9" Type="http://schemas.openxmlformats.org/officeDocument/2006/relationships/image" Target="../media/image19.png"/><Relationship Id="rId14" Type="http://schemas.microsoft.com/office/2007/relationships/diagramDrawing" Target="../diagrams/drawing3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miza.com.pl/pozary-skladowisk-mapa/" TargetMode="External"/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32.xml"/><Relationship Id="rId9" Type="http://schemas.openxmlformats.org/officeDocument/2006/relationships/image" Target="../media/image20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Relationship Id="rId9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Relationship Id="rId9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6.xml"/><Relationship Id="rId3" Type="http://schemas.openxmlformats.org/officeDocument/2006/relationships/image" Target="../media/image24.jpeg"/><Relationship Id="rId7" Type="http://schemas.openxmlformats.org/officeDocument/2006/relationships/diagramLayout" Target="../diagrams/layout3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6.xml"/><Relationship Id="rId5" Type="http://schemas.openxmlformats.org/officeDocument/2006/relationships/image" Target="../media/image3.png"/><Relationship Id="rId10" Type="http://schemas.microsoft.com/office/2007/relationships/diagramDrawing" Target="../diagrams/drawing36.xml"/><Relationship Id="rId4" Type="http://schemas.openxmlformats.org/officeDocument/2006/relationships/image" Target="../media/image25.png"/><Relationship Id="rId9" Type="http://schemas.openxmlformats.org/officeDocument/2006/relationships/diagramColors" Target="../diagrams/colors3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diagramQuickStyle" Target="../diagrams/quickStyle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diagramLayout" Target="../diagrams/layout4.xml"/><Relationship Id="rId2" Type="http://schemas.openxmlformats.org/officeDocument/2006/relationships/image" Target="../media/image1.jp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11" Type="http://schemas.openxmlformats.org/officeDocument/2006/relationships/diagramData" Target="../diagrams/data4.xml"/><Relationship Id="rId5" Type="http://schemas.openxmlformats.org/officeDocument/2006/relationships/diagramQuickStyle" Target="../diagrams/quickStyle3.xml"/><Relationship Id="rId15" Type="http://schemas.microsoft.com/office/2007/relationships/diagramDrawing" Target="../diagrams/drawing4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jpeg"/><Relationship Id="rId14" Type="http://schemas.openxmlformats.org/officeDocument/2006/relationships/diagramColors" Target="../diagrams/colors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18" Type="http://schemas.openxmlformats.org/officeDocument/2006/relationships/diagramData" Target="../diagrams/data8.xml"/><Relationship Id="rId3" Type="http://schemas.openxmlformats.org/officeDocument/2006/relationships/diagramData" Target="../diagrams/data5.xml"/><Relationship Id="rId21" Type="http://schemas.openxmlformats.org/officeDocument/2006/relationships/diagramColors" Target="../diagrams/colors8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image" Target="../media/image1.jpg"/><Relationship Id="rId16" Type="http://schemas.openxmlformats.org/officeDocument/2006/relationships/diagramColors" Target="../diagrams/colors7.xml"/><Relationship Id="rId20" Type="http://schemas.openxmlformats.org/officeDocument/2006/relationships/diagramQuickStyle" Target="../diagrams/quickStyl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23" Type="http://schemas.openxmlformats.org/officeDocument/2006/relationships/image" Target="../media/image3.png"/><Relationship Id="rId10" Type="http://schemas.openxmlformats.org/officeDocument/2006/relationships/diagramQuickStyle" Target="../diagrams/quickStyle6.xml"/><Relationship Id="rId19" Type="http://schemas.openxmlformats.org/officeDocument/2006/relationships/diagramLayout" Target="../diagrams/layout8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Relationship Id="rId22" Type="http://schemas.microsoft.com/office/2007/relationships/diagramDrawing" Target="../diagrams/drawin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5" y="0"/>
            <a:ext cx="9143999" cy="3651871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3355852" y="4824987"/>
            <a:ext cx="243228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b="1" dirty="0" smtClean="0"/>
              <a:t>Siedliska, </a:t>
            </a:r>
            <a:r>
              <a:rPr lang="pl-PL" sz="1200" b="1" dirty="0" smtClean="0"/>
              <a:t>13 sierpnia 2019 </a:t>
            </a:r>
            <a:r>
              <a:rPr lang="pl-PL" sz="1200" b="1" dirty="0" smtClean="0"/>
              <a:t>r.</a:t>
            </a:r>
            <a:endParaRPr lang="pl-PL" sz="1200" b="1" dirty="0"/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11951" y="4299942"/>
            <a:ext cx="720085" cy="483893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791164923"/>
              </p:ext>
            </p:extLst>
          </p:nvPr>
        </p:nvGraphicFramePr>
        <p:xfrm>
          <a:off x="1511652" y="987574"/>
          <a:ext cx="6120681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Prostokąt 8"/>
          <p:cNvSpPr/>
          <p:nvPr/>
        </p:nvSpPr>
        <p:spPr>
          <a:xfrm>
            <a:off x="539552" y="3263954"/>
            <a:ext cx="329906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/>
              <a:t>Jerzy </a:t>
            </a:r>
            <a:r>
              <a:rPr lang="pl-PL" b="1" dirty="0" smtClean="0"/>
              <a:t>Czepułkowski</a:t>
            </a:r>
          </a:p>
          <a:p>
            <a:pPr algn="ctr"/>
            <a:r>
              <a:rPr lang="pl-PL" sz="1600" dirty="0" smtClean="0"/>
              <a:t>Przewodniczący Zarządu</a:t>
            </a:r>
          </a:p>
          <a:p>
            <a:pPr algn="ctr"/>
            <a:r>
              <a:rPr lang="pl-PL" sz="1600" dirty="0" smtClean="0"/>
              <a:t>Związku Międzygminnego</a:t>
            </a:r>
          </a:p>
          <a:p>
            <a:pPr algn="ctr"/>
            <a:r>
              <a:rPr lang="pl-PL" sz="1600" dirty="0" smtClean="0"/>
              <a:t>„Gospodarka </a:t>
            </a:r>
            <a:r>
              <a:rPr lang="pl-PL" sz="1600" dirty="0"/>
              <a:t>Komunalna" w Ełku</a:t>
            </a:r>
          </a:p>
        </p:txBody>
      </p:sp>
      <p:sp>
        <p:nvSpPr>
          <p:cNvPr id="11" name="Prostokąt 10"/>
          <p:cNvSpPr/>
          <p:nvPr/>
        </p:nvSpPr>
        <p:spPr>
          <a:xfrm>
            <a:off x="5004048" y="3263954"/>
            <a:ext cx="358709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/>
              <a:t>Bartosz Detkiewicz</a:t>
            </a:r>
          </a:p>
          <a:p>
            <a:pPr algn="ctr"/>
            <a:r>
              <a:rPr lang="pl-PL" sz="1600" dirty="0"/>
              <a:t>Prezes </a:t>
            </a:r>
            <a:r>
              <a:rPr lang="pl-PL" sz="1600" dirty="0" smtClean="0"/>
              <a:t>Zarządu</a:t>
            </a:r>
          </a:p>
          <a:p>
            <a:pPr algn="ctr"/>
            <a:r>
              <a:rPr lang="pl-PL" sz="1600" dirty="0" smtClean="0"/>
              <a:t>Przedsiębiorstwa Gospodarki Odpadami</a:t>
            </a:r>
          </a:p>
          <a:p>
            <a:pPr algn="ctr"/>
            <a:r>
              <a:rPr lang="pl-PL" sz="1600" dirty="0" smtClean="0"/>
              <a:t>„Eko-MAZURY” Sp</a:t>
            </a:r>
            <a:r>
              <a:rPr lang="pl-PL" sz="1600" dirty="0"/>
              <a:t>. z o.o</a:t>
            </a:r>
            <a:r>
              <a:rPr lang="pl-PL" sz="1600" dirty="0" smtClean="0"/>
              <a:t>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3399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408103897"/>
              </p:ext>
            </p:extLst>
          </p:nvPr>
        </p:nvGraphicFramePr>
        <p:xfrm>
          <a:off x="755576" y="823264"/>
          <a:ext cx="7776864" cy="30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392653"/>
              </p:ext>
            </p:extLst>
          </p:nvPr>
        </p:nvGraphicFramePr>
        <p:xfrm>
          <a:off x="179513" y="1275609"/>
          <a:ext cx="8784975" cy="377730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97254"/>
                <a:gridCol w="5039442"/>
                <a:gridCol w="755992"/>
                <a:gridCol w="1368152"/>
                <a:gridCol w="1224135"/>
              </a:tblGrid>
              <a:tr h="41795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Lp.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Rodzaj odpadu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</a:rPr>
                        <a:t>Kod</a:t>
                      </a:r>
                    </a:p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</a:rPr>
                        <a:t>odpadu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Ilość przyjętych </a:t>
                      </a:r>
                      <a:r>
                        <a:rPr lang="pl-PL" sz="1000" b="1" u="none" strike="noStrike" dirty="0" smtClean="0">
                          <a:effectLst/>
                        </a:rPr>
                        <a:t>odpadów</a:t>
                      </a:r>
                      <a:r>
                        <a:rPr lang="pl-PL" sz="1000" b="1" u="none" strike="noStrike" baseline="0" dirty="0" smtClean="0">
                          <a:effectLst/>
                        </a:rPr>
                        <a:t> w (</a:t>
                      </a:r>
                      <a:r>
                        <a:rPr lang="pl-PL" sz="1000" b="1" u="none" strike="noStrike" dirty="0" smtClean="0">
                          <a:effectLst/>
                        </a:rPr>
                        <a:t>Mg)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</a:rPr>
                        <a:t>Ilość przyjętych odpadów</a:t>
                      </a:r>
                      <a:r>
                        <a:rPr lang="pl-PL" sz="1000" b="1" u="none" strike="noStrike" baseline="0" dirty="0" smtClean="0">
                          <a:effectLst/>
                        </a:rPr>
                        <a:t> w </a:t>
                      </a:r>
                      <a:r>
                        <a:rPr lang="pl-PL" sz="1000" b="1" u="none" strike="noStrike" dirty="0" smtClean="0">
                          <a:effectLst/>
                        </a:rPr>
                        <a:t>(%)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337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1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Mechanicznie wydzielone odrzuty z przeróbki makulatury i tektury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03 03 07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41,56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0,09%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337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2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Opakowania z tworzyw sztucznych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15 01 02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8,328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0,02%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337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3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Opakowania z metali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15 01 04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0,035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337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4. 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Zmieszane odpady opakowaniowe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15 01 06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93,36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0,19%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337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Opakowania ze szkła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15 01 07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12,612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0,03%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8054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6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Sorbenty, materiały filtracyjne, tkaniny do wycierania (np. szmaty, ścierki) i ubrania ochronne inne niż wymienione w 15 02 02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15 02 03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0,46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337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7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Zużyte opony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16 01 03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10,45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0,02%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337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8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Odpady betonu oraz gruz betonowy z rozbiórek i remontów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17 01 01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635,413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1,30%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8054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9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Odpady betonu oraz gruz betonowy z rozbiórek i remontów ( zanieczyszczone innymi rodzajami odpadów)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17 01 01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5,96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0,01%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337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10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Gruz ceglany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17 01 02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36,115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0,07%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337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11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Odpady innych materiałów ceramicznych i elementów wyposażenia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17 01 03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0,08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0,00%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35499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12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Zmieszane odpady z betonu, gruzu ceglanego, odpadowych materiałów ceramicznych i elementów wyposażenia inne niż wymienione w 17 01 06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17 01 07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101,36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0,21%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41795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13</a:t>
                      </a:r>
                      <a:r>
                        <a:rPr lang="pl-PL" sz="1000" b="1" u="none" strike="noStrike" dirty="0" smtClean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Zmieszane odpady z betonu, gruzu ceglanego, odpadowych materiałów ceramicznych i elementów wyposażenia inne niż wymienione w 17 01 06 (zanieczyszczone innymi rodzajami odpadów)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17 01 07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3,34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0,01%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947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68934"/>
              </p:ext>
            </p:extLst>
          </p:nvPr>
        </p:nvGraphicFramePr>
        <p:xfrm>
          <a:off x="323525" y="1264314"/>
          <a:ext cx="8496946" cy="374700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84229"/>
                <a:gridCol w="4874215"/>
                <a:gridCol w="790231"/>
                <a:gridCol w="1296144"/>
                <a:gridCol w="1152127"/>
              </a:tblGrid>
              <a:tr h="40477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Lp.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Rodzaj odpadu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Kod </a:t>
                      </a:r>
                      <a:endParaRPr lang="pl-PL" sz="1000" b="1" u="none" strike="noStrike" dirty="0" smtClean="0">
                        <a:effectLst/>
                        <a:latin typeface="+mj-lt"/>
                      </a:endParaRPr>
                    </a:p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odpadu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Ilość przyjętych </a:t>
                      </a:r>
                      <a:r>
                        <a:rPr lang="pl-PL" sz="1000" b="1" u="none" strike="noStrike" dirty="0" smtClean="0">
                          <a:effectLst/>
                        </a:rPr>
                        <a:t>odpadów</a:t>
                      </a:r>
                      <a:r>
                        <a:rPr lang="pl-PL" sz="1000" b="1" u="none" strike="noStrike" baseline="0" dirty="0" smtClean="0">
                          <a:effectLst/>
                        </a:rPr>
                        <a:t> w (</a:t>
                      </a:r>
                      <a:r>
                        <a:rPr lang="pl-PL" sz="1000" b="1" u="none" strike="noStrike" dirty="0" smtClean="0">
                          <a:effectLst/>
                        </a:rPr>
                        <a:t>Mg)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</a:rPr>
                        <a:t>Ilość przyjętych odpadów</a:t>
                      </a:r>
                      <a:r>
                        <a:rPr lang="pl-PL" sz="1000" b="1" u="none" strike="noStrike" baseline="0" dirty="0" smtClean="0">
                          <a:effectLst/>
                        </a:rPr>
                        <a:t> w </a:t>
                      </a:r>
                      <a:r>
                        <a:rPr lang="pl-PL" sz="1000" b="1" u="none" strike="noStrike" dirty="0" smtClean="0">
                          <a:effectLst/>
                        </a:rPr>
                        <a:t>(%)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14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Drewno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17 02 01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0,048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15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Tworzywa sztuczne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17 02 03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0,002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80543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16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Zmieszane odpady z budowy, remontów i demontażu inne niż wymienione w  17 09 01, 17 09 02 i 17 09 03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17 09 04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429,963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0,88%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17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Skratki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19 08 01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116,36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0,24%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18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Zawartość piaskowników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19 08 02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70,58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0,14%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19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Osady z klarowania wody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19 09 02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15,54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0,03%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20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Papier i tektura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20 01 01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5,806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0,01%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21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Szkło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20 01 02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0,035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22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Odpady kuchenne ulegające biodegradacji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20 01 08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15,18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0,03%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23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Tekstylia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20 01 11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0,071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24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Leki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20 01 32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0,807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80543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25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Zurzyte urządzenia elektryczne i elektroniczne inne niż wymienione w 20 01 21, 20 01 23 i 20 01 35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20 01 36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98,518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0,20%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  <a:tr h="24728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26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Drewno inne niż wymienione w 20 01 37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20 01 38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0,001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297" marR="8297" marT="6223" marB="0" anchor="ctr"/>
                </a:tc>
              </a:tr>
            </a:tbl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745108734"/>
              </p:ext>
            </p:extLst>
          </p:nvPr>
        </p:nvGraphicFramePr>
        <p:xfrm>
          <a:off x="755576" y="823264"/>
          <a:ext cx="7776864" cy="30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591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271975"/>
              </p:ext>
            </p:extLst>
          </p:nvPr>
        </p:nvGraphicFramePr>
        <p:xfrm>
          <a:off x="251522" y="1300135"/>
          <a:ext cx="8619779" cy="3647873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89783"/>
                <a:gridCol w="4944679"/>
                <a:gridCol w="786217"/>
                <a:gridCol w="1296144"/>
                <a:gridCol w="1202956"/>
              </a:tblGrid>
              <a:tr h="43443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Lp.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Rodzaj odpadu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Kod</a:t>
                      </a:r>
                    </a:p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odpadu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Ilość przyjętych </a:t>
                      </a:r>
                      <a:r>
                        <a:rPr lang="pl-PL" sz="1000" b="1" u="none" strike="noStrike" dirty="0" smtClean="0">
                          <a:effectLst/>
                        </a:rPr>
                        <a:t>odpadów</a:t>
                      </a:r>
                      <a:r>
                        <a:rPr lang="pl-PL" sz="1000" b="1" u="none" strike="noStrike" baseline="0" dirty="0" smtClean="0">
                          <a:effectLst/>
                        </a:rPr>
                        <a:t> w (</a:t>
                      </a:r>
                      <a:r>
                        <a:rPr lang="pl-PL" sz="1000" b="1" u="none" strike="noStrike" dirty="0" smtClean="0">
                          <a:effectLst/>
                        </a:rPr>
                        <a:t>Mg)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</a:rPr>
                        <a:t>Ilość przyjętych odpadów</a:t>
                      </a:r>
                      <a:r>
                        <a:rPr lang="pl-PL" sz="1000" b="1" u="none" strike="noStrike" baseline="0" dirty="0" smtClean="0">
                          <a:effectLst/>
                        </a:rPr>
                        <a:t> w </a:t>
                      </a:r>
                      <a:r>
                        <a:rPr lang="pl-PL" sz="1000" b="1" u="none" strike="noStrike" dirty="0" smtClean="0">
                          <a:effectLst/>
                        </a:rPr>
                        <a:t>(%)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571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27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Tworzywa sztuczne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20 01 39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0,936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28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Metale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20 01 40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6,087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0,01%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9164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29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Inne niewymienione frakcje zbierane w sposób selektywny ( popiół z gospodarstw domowych)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20 01 99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1 155,28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2,36%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9164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30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Inne niewymienione frakcje zbierane w sposób selektywny ( metale i tworzywa sztuczne)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Ex20 01 99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1,675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31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Odpady ulegające biodegradacji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20 02 01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489,089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1,00%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32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Gleba i ziemia, w tym kamienie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20 02 02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1,78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33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Inne odpady nieulegające biodegradacji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20 02 03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30,3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0,06%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34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Niesegregowane (zmieszane) odpady komunalne  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20 03 01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42 583,42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87,11%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35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Niesegregowane (zmieszane) odpady komunalne „suche”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ex 20 03 01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1 355,32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2,77%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36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Odpady z targowisk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20 03 02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0,64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0,00%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37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Odpady z czyszczenia ulic i placów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20 03 03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21,34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0,04%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38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Odpady ze studzienek kanalizacyjnych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20 03 06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63,7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0,13%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  <a:latin typeface="+mj-lt"/>
                        </a:rPr>
                        <a:t>39</a:t>
                      </a:r>
                      <a:r>
                        <a:rPr lang="pl-PL" sz="1000" b="1" u="none" strike="noStrike" dirty="0" smtClean="0">
                          <a:effectLst/>
                          <a:latin typeface="+mj-lt"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Odpady wielkogabarytowe 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20 03 07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  <a:latin typeface="+mj-lt"/>
                        </a:rPr>
                        <a:t>1 476,89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  <a:latin typeface="+mj-lt"/>
                        </a:rPr>
                        <a:t>3,02%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  <a:tr h="21917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pl-PL" sz="1200" b="1" u="none" strike="noStrike" dirty="0" smtClean="0">
                          <a:effectLst/>
                          <a:latin typeface="+mj-lt"/>
                        </a:rPr>
                        <a:t>                                                                                                                                         S U M A 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776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48 885,43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  <a:latin typeface="+mj-lt"/>
                        </a:rPr>
                        <a:t>100%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767" marR="7767" marT="5825" marB="0" anchor="ctr"/>
                </a:tc>
              </a:tr>
            </a:tbl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679694730"/>
              </p:ext>
            </p:extLst>
          </p:nvPr>
        </p:nvGraphicFramePr>
        <p:xfrm>
          <a:off x="683568" y="823264"/>
          <a:ext cx="7776864" cy="30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744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787078"/>
              </p:ext>
            </p:extLst>
          </p:nvPr>
        </p:nvGraphicFramePr>
        <p:xfrm>
          <a:off x="323528" y="1563638"/>
          <a:ext cx="8424934" cy="91810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207406"/>
                <a:gridCol w="882963"/>
                <a:gridCol w="882963"/>
                <a:gridCol w="956543"/>
                <a:gridCol w="956543"/>
                <a:gridCol w="882963"/>
                <a:gridCol w="863465"/>
                <a:gridCol w="792088"/>
              </a:tblGrid>
              <a:tr h="54006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Strumień </a:t>
                      </a:r>
                      <a:r>
                        <a:rPr lang="pl-PL" sz="1200" b="1" u="none" strike="noStrike" dirty="0">
                          <a:effectLst/>
                        </a:rPr>
                        <a:t>odpadów </a:t>
                      </a:r>
                      <a:endParaRPr lang="pl-PL" sz="12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w </a:t>
                      </a:r>
                      <a:r>
                        <a:rPr lang="pl-PL" sz="1200" b="1" u="none" strike="noStrike" dirty="0">
                          <a:effectLst/>
                        </a:rPr>
                        <a:t>poszczególnych latach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</a:rPr>
                        <a:t>2012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</a:rPr>
                        <a:t>2013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</a:rPr>
                        <a:t>2014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</a:rPr>
                        <a:t>2015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</a:rPr>
                        <a:t>2016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</a:rPr>
                        <a:t>2017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</a:rPr>
                        <a:t>2018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</a:tr>
              <a:tr h="3780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Ilość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(Mg)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26 227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32 707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39 897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41 734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44 457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47 372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48 885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9525" marR="9525" marT="7144" marB="0" anchor="ctr"/>
                </a:tc>
              </a:tr>
            </a:tbl>
          </a:graphicData>
        </a:graphic>
      </p:graphicFrame>
      <p:graphicFrame>
        <p:nvGraphicFramePr>
          <p:cNvPr id="12" name="Wykres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3523030"/>
              </p:ext>
            </p:extLst>
          </p:nvPr>
        </p:nvGraphicFramePr>
        <p:xfrm>
          <a:off x="1075764" y="2571750"/>
          <a:ext cx="7069118" cy="2315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205151433"/>
              </p:ext>
            </p:extLst>
          </p:nvPr>
        </p:nvGraphicFramePr>
        <p:xfrm>
          <a:off x="683568" y="823264"/>
          <a:ext cx="7776864" cy="614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675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16868907"/>
              </p:ext>
            </p:extLst>
          </p:nvPr>
        </p:nvGraphicFramePr>
        <p:xfrm>
          <a:off x="1763688" y="1221600"/>
          <a:ext cx="5765116" cy="1063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Obraz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392" y="2571750"/>
            <a:ext cx="3769731" cy="17422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370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581720307"/>
              </p:ext>
            </p:extLst>
          </p:nvPr>
        </p:nvGraphicFramePr>
        <p:xfrm>
          <a:off x="663582" y="843558"/>
          <a:ext cx="7652834" cy="43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1115307103"/>
              </p:ext>
            </p:extLst>
          </p:nvPr>
        </p:nvGraphicFramePr>
        <p:xfrm>
          <a:off x="7092280" y="2302311"/>
          <a:ext cx="1800200" cy="2473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3" name="Obraz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834" y="1545636"/>
            <a:ext cx="2952328" cy="15133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324198979"/>
              </p:ext>
            </p:extLst>
          </p:nvPr>
        </p:nvGraphicFramePr>
        <p:xfrm>
          <a:off x="107504" y="2067694"/>
          <a:ext cx="2952328" cy="2070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1422944888"/>
              </p:ext>
            </p:extLst>
          </p:nvPr>
        </p:nvGraphicFramePr>
        <p:xfrm>
          <a:off x="2446216" y="3037266"/>
          <a:ext cx="4214016" cy="2106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Strzałka w prawo 11"/>
          <p:cNvSpPr/>
          <p:nvPr/>
        </p:nvSpPr>
        <p:spPr>
          <a:xfrm rot="18966721">
            <a:off x="2243622" y="2293998"/>
            <a:ext cx="460842" cy="531556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Strzałka w prawo 14"/>
          <p:cNvSpPr/>
          <p:nvPr/>
        </p:nvSpPr>
        <p:spPr>
          <a:xfrm rot="12886423">
            <a:off x="6764905" y="2485873"/>
            <a:ext cx="562603" cy="290710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11467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2" y="-2"/>
            <a:ext cx="9143999" cy="365187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14544436"/>
              </p:ext>
            </p:extLst>
          </p:nvPr>
        </p:nvGraphicFramePr>
        <p:xfrm>
          <a:off x="611561" y="897564"/>
          <a:ext cx="7776863" cy="346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185606566"/>
              </p:ext>
            </p:extLst>
          </p:nvPr>
        </p:nvGraphicFramePr>
        <p:xfrm>
          <a:off x="611559" y="2099336"/>
          <a:ext cx="3300792" cy="490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Strzałka w dół 4"/>
          <p:cNvSpPr/>
          <p:nvPr/>
        </p:nvSpPr>
        <p:spPr>
          <a:xfrm>
            <a:off x="2281806" y="2651007"/>
            <a:ext cx="648072" cy="287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477345493"/>
              </p:ext>
            </p:extLst>
          </p:nvPr>
        </p:nvGraphicFramePr>
        <p:xfrm>
          <a:off x="4772264" y="1437625"/>
          <a:ext cx="3544153" cy="540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138169392"/>
              </p:ext>
            </p:extLst>
          </p:nvPr>
        </p:nvGraphicFramePr>
        <p:xfrm>
          <a:off x="4772264" y="2085697"/>
          <a:ext cx="3544153" cy="499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9476810"/>
              </p:ext>
            </p:extLst>
          </p:nvPr>
        </p:nvGraphicFramePr>
        <p:xfrm>
          <a:off x="1187624" y="3022253"/>
          <a:ext cx="6696744" cy="324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22" name="Strzałka w dół 21"/>
          <p:cNvSpPr/>
          <p:nvPr/>
        </p:nvSpPr>
        <p:spPr>
          <a:xfrm>
            <a:off x="5868144" y="2644211"/>
            <a:ext cx="648072" cy="287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Strzałka w dół 22"/>
          <p:cNvSpPr/>
          <p:nvPr/>
        </p:nvSpPr>
        <p:spPr>
          <a:xfrm>
            <a:off x="4083706" y="3449486"/>
            <a:ext cx="704318" cy="2748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15" name="Grupa 14"/>
          <p:cNvGrpSpPr/>
          <p:nvPr/>
        </p:nvGrpSpPr>
        <p:grpSpPr>
          <a:xfrm>
            <a:off x="639683" y="1437625"/>
            <a:ext cx="3284245" cy="540060"/>
            <a:chOff x="0" y="0"/>
            <a:chExt cx="7776863" cy="561600"/>
          </a:xfrm>
        </p:grpSpPr>
        <p:sp>
          <p:nvSpPr>
            <p:cNvPr id="16" name="Prostokąt zaokrąglony 15"/>
            <p:cNvSpPr/>
            <p:nvPr/>
          </p:nvSpPr>
          <p:spPr>
            <a:xfrm>
              <a:off x="0" y="0"/>
              <a:ext cx="7776863" cy="5616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7" name="Prostokąt 16"/>
            <p:cNvSpPr/>
            <p:nvPr/>
          </p:nvSpPr>
          <p:spPr>
            <a:xfrm>
              <a:off x="27415" y="27415"/>
              <a:ext cx="7722033" cy="5067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9779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2000" b="1" kern="1200" dirty="0" smtClean="0">
                  <a:solidFill>
                    <a:srgbClr val="C00000"/>
                  </a:solidFill>
                </a:rPr>
                <a:t>Straty</a:t>
              </a:r>
              <a:endParaRPr lang="pl-PL" sz="2000" kern="1200" dirty="0">
                <a:solidFill>
                  <a:srgbClr val="C00000"/>
                </a:solidFill>
              </a:endParaRPr>
            </a:p>
          </p:txBody>
        </p:sp>
      </p:grp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714256737"/>
              </p:ext>
            </p:extLst>
          </p:nvPr>
        </p:nvGraphicFramePr>
        <p:xfrm>
          <a:off x="2702814" y="4281487"/>
          <a:ext cx="3463187" cy="540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3362143593"/>
              </p:ext>
            </p:extLst>
          </p:nvPr>
        </p:nvGraphicFramePr>
        <p:xfrm>
          <a:off x="2051720" y="3813888"/>
          <a:ext cx="4896544" cy="324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  <p:sp>
        <p:nvSpPr>
          <p:cNvPr id="14" name="Strzałka zakrzywiona w prawo 13"/>
          <p:cNvSpPr/>
          <p:nvPr/>
        </p:nvSpPr>
        <p:spPr>
          <a:xfrm>
            <a:off x="107504" y="1707655"/>
            <a:ext cx="432048" cy="70207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27" name="Strzałka zakrzywiona w lewo 26"/>
          <p:cNvSpPr/>
          <p:nvPr/>
        </p:nvSpPr>
        <p:spPr>
          <a:xfrm>
            <a:off x="8388424" y="1707654"/>
            <a:ext cx="432048" cy="70207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28" name="Strzałka zakrzywiona w prawo 27"/>
          <p:cNvSpPr/>
          <p:nvPr/>
        </p:nvSpPr>
        <p:spPr>
          <a:xfrm>
            <a:off x="1403648" y="3982390"/>
            <a:ext cx="576064" cy="648072"/>
          </a:xfrm>
          <a:prstGeom prst="curvedRightArrow">
            <a:avLst>
              <a:gd name="adj1" fmla="val 25000"/>
              <a:gd name="adj2" fmla="val 5992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29" name="Strzałka zakrzywiona w lewo 28"/>
          <p:cNvSpPr/>
          <p:nvPr/>
        </p:nvSpPr>
        <p:spPr>
          <a:xfrm>
            <a:off x="7020272" y="3982390"/>
            <a:ext cx="576064" cy="6480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pic>
        <p:nvPicPr>
          <p:cNvPr id="24" name="Obraz 23"/>
          <p:cNvPicPr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641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63582" y="843558"/>
            <a:ext cx="7652834" cy="43204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pl-PL" sz="1800" b="1" dirty="0">
                <a:solidFill>
                  <a:schemeClr val="bg1"/>
                </a:solidFill>
              </a:rPr>
              <a:t>Opłata za korzystanie ze środowiska</a:t>
            </a: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468517"/>
              </p:ext>
            </p:extLst>
          </p:nvPr>
        </p:nvGraphicFramePr>
        <p:xfrm>
          <a:off x="395536" y="1545636"/>
          <a:ext cx="8424935" cy="18339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4336"/>
                <a:gridCol w="1224136"/>
                <a:gridCol w="1221580"/>
                <a:gridCol w="1055315"/>
                <a:gridCol w="963465"/>
                <a:gridCol w="936103"/>
              </a:tblGrid>
              <a:tr h="261996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  <a:latin typeface="+mj-lt"/>
                        </a:rPr>
                        <a:t>Rok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2014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2015-2017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2019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2020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1996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 dirty="0" smtClean="0">
                          <a:effectLst/>
                          <a:latin typeface="+mj-lt"/>
                        </a:rPr>
                        <a:t>Pozostałości </a:t>
                      </a:r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po sortowaniu 19 12 12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  <a:latin typeface="+mj-lt"/>
                        </a:rPr>
                        <a:t>73,60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74,25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140,00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170,00 zł</a:t>
                      </a:r>
                      <a:endParaRPr lang="pl-PL" sz="12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270,00 zł</a:t>
                      </a:r>
                      <a:endParaRPr lang="pl-PL" sz="12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</a:tr>
              <a:tr h="261996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 dirty="0" smtClean="0">
                          <a:effectLst/>
                          <a:latin typeface="+mj-lt"/>
                        </a:rPr>
                        <a:t>Odpady </a:t>
                      </a:r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po stabilizacji tlenowej 19 05 99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  <a:latin typeface="+mj-lt"/>
                        </a:rPr>
                        <a:t>23,93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  <a:latin typeface="+mj-lt"/>
                        </a:rPr>
                        <a:t>24,15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  <a:latin typeface="+mj-lt"/>
                        </a:rPr>
                        <a:t>35,00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42,50 zł</a:t>
                      </a:r>
                      <a:endParaRPr lang="pl-PL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67,50 zł</a:t>
                      </a:r>
                      <a:endParaRPr lang="pl-PL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</a:tr>
              <a:tr h="261996">
                <a:tc>
                  <a:txBody>
                    <a:bodyPr/>
                    <a:lstStyle/>
                    <a:p>
                      <a:pPr algn="ctr" fontAlgn="b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/>
                    </a:solidFill>
                  </a:tcPr>
                </a:tc>
              </a:tr>
              <a:tr h="261996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Rok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2014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2019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2020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1996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 dirty="0" smtClean="0">
                          <a:effectLst/>
                          <a:latin typeface="+mj-lt"/>
                        </a:rPr>
                        <a:t>Pozostałości </a:t>
                      </a:r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po sortowaniu 19 12 12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  <a:latin typeface="+mj-lt"/>
                        </a:rPr>
                        <a:t>101%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189%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229%</a:t>
                      </a:r>
                      <a:endParaRPr lang="pl-PL" sz="12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364%</a:t>
                      </a:r>
                      <a:endParaRPr lang="pl-PL" sz="12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</a:tr>
              <a:tr h="261996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 dirty="0" smtClean="0">
                          <a:effectLst/>
                          <a:latin typeface="+mj-lt"/>
                        </a:rPr>
                        <a:t>Odpady </a:t>
                      </a:r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po stabilizacji tlenowej 19 05 99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  <a:latin typeface="+mj-lt"/>
                        </a:rPr>
                        <a:t>101%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  <a:latin typeface="+mj-lt"/>
                        </a:rPr>
                        <a:t>145%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176%</a:t>
                      </a:r>
                      <a:endParaRPr lang="pl-PL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280%</a:t>
                      </a:r>
                      <a:endParaRPr lang="pl-PL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</a:tr>
            </a:tbl>
          </a:graphicData>
        </a:graphic>
      </p:graphicFrame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587226"/>
              </p:ext>
            </p:extLst>
          </p:nvPr>
        </p:nvGraphicFramePr>
        <p:xfrm>
          <a:off x="683565" y="3651870"/>
          <a:ext cx="7776864" cy="12138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21667"/>
                <a:gridCol w="1728192"/>
                <a:gridCol w="2127005"/>
              </a:tblGrid>
              <a:tr h="29574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Przewidywalna </a:t>
                      </a:r>
                      <a:r>
                        <a:rPr lang="pl-PL" sz="1200" b="1" u="none" strike="noStrike" dirty="0" smtClean="0">
                          <a:effectLst/>
                          <a:latin typeface="+mn-lt"/>
                        </a:rPr>
                        <a:t>opłata </a:t>
                      </a:r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środowiskowa </a:t>
                      </a:r>
                      <a:r>
                        <a:rPr lang="pl-PL" sz="1200" b="1" u="none" strike="noStrike" dirty="0" smtClean="0">
                          <a:effectLst/>
                          <a:latin typeface="+mn-lt"/>
                        </a:rPr>
                        <a:t> za 2019 r.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295748">
                <a:tc>
                  <a:txBody>
                    <a:bodyPr/>
                    <a:lstStyle/>
                    <a:p>
                      <a:pPr algn="ctr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Mg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Wartość 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26607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 dirty="0" smtClean="0">
                          <a:effectLst/>
                          <a:latin typeface="+mn-lt"/>
                        </a:rPr>
                        <a:t>Pozostałości </a:t>
                      </a:r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po sortowaniu 19 12 12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5015,7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852 669,00 zł</a:t>
                      </a:r>
                      <a:endParaRPr lang="pl-PL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/>
                </a:tc>
              </a:tr>
              <a:tr h="295748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 dirty="0" smtClean="0">
                          <a:effectLst/>
                          <a:latin typeface="+mn-lt"/>
                        </a:rPr>
                        <a:t>Odpady </a:t>
                      </a:r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po stabilizacji tlenowej 19 05 99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10675,2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453 696,00 zł</a:t>
                      </a:r>
                      <a:endParaRPr lang="pl-PL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/>
                </a:tc>
              </a:tr>
            </a:tbl>
          </a:graphicData>
        </a:graphic>
      </p:graphicFrame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87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539552" y="843558"/>
            <a:ext cx="7652834" cy="43204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l-PL" sz="2000" b="1" dirty="0">
                <a:solidFill>
                  <a:schemeClr val="bg1"/>
                </a:solidFill>
              </a:rPr>
              <a:t>Opłata za korzystanie ze środowiska</a:t>
            </a:r>
          </a:p>
        </p:txBody>
      </p:sp>
      <p:graphicFrame>
        <p:nvGraphicFramePr>
          <p:cNvPr id="10" name="Wykres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2731142"/>
              </p:ext>
            </p:extLst>
          </p:nvPr>
        </p:nvGraphicFramePr>
        <p:xfrm>
          <a:off x="737573" y="1419622"/>
          <a:ext cx="7668849" cy="3474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886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552654456"/>
              </p:ext>
            </p:extLst>
          </p:nvPr>
        </p:nvGraphicFramePr>
        <p:xfrm>
          <a:off x="6300192" y="1977684"/>
          <a:ext cx="2664296" cy="1026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8" b="11228"/>
          <a:stretch/>
        </p:blipFill>
        <p:spPr>
          <a:xfrm>
            <a:off x="323530" y="4083918"/>
            <a:ext cx="2952326" cy="8117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2" name="Wykres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4864914"/>
              </p:ext>
            </p:extLst>
          </p:nvPr>
        </p:nvGraphicFramePr>
        <p:xfrm>
          <a:off x="323530" y="1437624"/>
          <a:ext cx="6984776" cy="2322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9" name="Podtytuł 2"/>
          <p:cNvSpPr txBox="1">
            <a:spLocks/>
          </p:cNvSpPr>
          <p:nvPr/>
        </p:nvSpPr>
        <p:spPr>
          <a:xfrm>
            <a:off x="611560" y="806300"/>
            <a:ext cx="7652834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000" b="1" dirty="0" smtClean="0">
                <a:solidFill>
                  <a:schemeClr val="tx1"/>
                </a:solidFill>
              </a:rPr>
              <a:t>Frakcja energetyczna PRE-RDF </a:t>
            </a:r>
            <a:endParaRPr lang="pl-PL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126617"/>
              </p:ext>
            </p:extLst>
          </p:nvPr>
        </p:nvGraphicFramePr>
        <p:xfrm>
          <a:off x="4283966" y="4029912"/>
          <a:ext cx="4536508" cy="8657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4127"/>
                <a:gridCol w="1134127"/>
                <a:gridCol w="1134127"/>
                <a:gridCol w="1134127"/>
              </a:tblGrid>
              <a:tr h="28859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  <a:latin typeface="+mj-lt"/>
                        </a:rPr>
                        <a:t>Rok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>
                          <a:effectLst/>
                          <a:latin typeface="+mj-lt"/>
                        </a:rPr>
                        <a:t>2019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859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cena PLN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198,00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262,00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408,00 </a:t>
                      </a:r>
                      <a:r>
                        <a:rPr lang="pl-PL" sz="14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zł</a:t>
                      </a:r>
                      <a:endParaRPr lang="pl-PL" sz="14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</a:tr>
              <a:tr h="28859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  <a:latin typeface="+mj-lt"/>
                        </a:rPr>
                        <a:t>%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  <a:latin typeface="+mj-lt"/>
                        </a:rPr>
                        <a:t>132,32%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206,06%</a:t>
                      </a:r>
                      <a:endParaRPr lang="pl-PL" sz="12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144" marB="0" anchor="ctr"/>
                </a:tc>
              </a:tr>
            </a:tbl>
          </a:graphicData>
        </a:graphic>
      </p:graphicFrame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509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5" y="0"/>
            <a:ext cx="9143999" cy="3651871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1933496395"/>
              </p:ext>
            </p:extLst>
          </p:nvPr>
        </p:nvGraphicFramePr>
        <p:xfrm>
          <a:off x="1079607" y="1617643"/>
          <a:ext cx="6840760" cy="1890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017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9467"/>
            <a:ext cx="9143999" cy="3651871"/>
          </a:xfrm>
          <a:prstGeom prst="rect">
            <a:avLst/>
          </a:prstGeom>
        </p:spPr>
      </p:pic>
      <p:sp>
        <p:nvSpPr>
          <p:cNvPr id="9" name="Podtytuł 2"/>
          <p:cNvSpPr txBox="1">
            <a:spLocks/>
          </p:cNvSpPr>
          <p:nvPr/>
        </p:nvSpPr>
        <p:spPr>
          <a:xfrm>
            <a:off x="611560" y="806301"/>
            <a:ext cx="7652834" cy="3612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000" b="1" dirty="0" smtClean="0">
                <a:solidFill>
                  <a:schemeClr val="tx1"/>
                </a:solidFill>
              </a:rPr>
              <a:t>Frakcja energetyczna </a:t>
            </a:r>
            <a:r>
              <a:rPr lang="pl-PL" sz="2000" b="1" dirty="0">
                <a:solidFill>
                  <a:schemeClr val="tx1"/>
                </a:solidFill>
              </a:rPr>
              <a:t>PRE-RDF (19 12 12 </a:t>
            </a:r>
            <a:r>
              <a:rPr lang="pl-PL" sz="2000" b="1" dirty="0" smtClean="0">
                <a:solidFill>
                  <a:schemeClr val="tx1"/>
                </a:solidFill>
              </a:rPr>
              <a:t>) </a:t>
            </a:r>
            <a:endParaRPr lang="pl-PL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148003"/>
              </p:ext>
            </p:extLst>
          </p:nvPr>
        </p:nvGraphicFramePr>
        <p:xfrm>
          <a:off x="395536" y="1328236"/>
          <a:ext cx="8280919" cy="35627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68352"/>
                <a:gridCol w="3024336"/>
                <a:gridCol w="2088231"/>
              </a:tblGrid>
              <a:tr h="33887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PODMIOT / INSTALACJA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DATA PRZETARGU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  <a:latin typeface="+mn-lt"/>
                        </a:rPr>
                        <a:t>KWOTA </a:t>
                      </a:r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[netto]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[PLN/ Mg]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393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ZUOK </a:t>
                      </a:r>
                      <a:r>
                        <a:rPr lang="pl-PL" sz="1200" b="1" u="none" strike="noStrike" dirty="0" smtClean="0">
                          <a:effectLst/>
                          <a:latin typeface="+mn-lt"/>
                        </a:rPr>
                        <a:t>SPYTKOWO</a:t>
                      </a:r>
                      <a:r>
                        <a:rPr lang="pl-PL" sz="1200" b="1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pl-PL" sz="1200" b="1" u="none" strike="noStrike" dirty="0" smtClean="0">
                          <a:effectLst/>
                          <a:latin typeface="+mn-lt"/>
                        </a:rPr>
                        <a:t>(Gmina </a:t>
                      </a:r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Giżycko)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5 lutego 2019 r. 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395,00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</a:tr>
              <a:tr h="44669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ZUO SIEDLCE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18 lutego 2019 r.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540,00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</a:tr>
              <a:tr h="37804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ZGOK OLSZTYN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29 </a:t>
                      </a:r>
                      <a:r>
                        <a:rPr lang="pl-PL" sz="1200" u="none" strike="noStrike" dirty="0" smtClean="0">
                          <a:effectLst/>
                          <a:latin typeface="+mn-lt"/>
                        </a:rPr>
                        <a:t>listopada</a:t>
                      </a:r>
                      <a:r>
                        <a:rPr lang="pl-PL" sz="120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pl-PL" sz="1200" u="none" strike="noStrike" dirty="0" smtClean="0">
                          <a:effectLst/>
                          <a:latin typeface="+mn-lt"/>
                        </a:rPr>
                        <a:t>2018 </a:t>
                      </a:r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r.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285,00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Związek Komunalny Gmin „Czyste Miasto,                         Czysta </a:t>
                      </a:r>
                      <a:r>
                        <a:rPr lang="pl-PL" sz="1200" b="1" u="none" strike="noStrike" dirty="0" smtClean="0">
                          <a:effectLst/>
                          <a:latin typeface="+mn-lt"/>
                        </a:rPr>
                        <a:t>Gmina”</a:t>
                      </a:r>
                      <a:r>
                        <a:rPr lang="pl-PL" sz="1200" b="1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pl-PL" sz="1200" b="1" u="none" strike="noStrike" dirty="0" smtClean="0">
                          <a:effectLst/>
                          <a:latin typeface="+mn-lt"/>
                        </a:rPr>
                        <a:t>ZUOK </a:t>
                      </a:r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„Orli Staw”</a:t>
                      </a:r>
                      <a:br>
                        <a:rPr lang="pl-PL" sz="1200" b="1" u="none" strike="noStrike" dirty="0">
                          <a:effectLst/>
                          <a:latin typeface="+mn-lt"/>
                        </a:rPr>
                      </a:br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(Gmina Kalisz) 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6 lutego 2019 r.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357,00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</a:tr>
              <a:tr h="5476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PPUH "RADKOM" RADOM 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4 kwietnia 2018 r.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240,00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</a:tr>
              <a:tr h="39249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ZGO S.A. </a:t>
                      </a:r>
                      <a:r>
                        <a:rPr lang="pl-PL" sz="1200" b="1" u="none" strike="noStrike" dirty="0" smtClean="0">
                          <a:effectLst/>
                          <a:latin typeface="+mn-lt"/>
                        </a:rPr>
                        <a:t>Bielsko Biała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8 stycznia 2019 r.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350,00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</a:tr>
              <a:tr h="47674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  <a:latin typeface="+mn-lt"/>
                        </a:rPr>
                        <a:t>"EKO-DOLINA" SP. Z O.O. </a:t>
                      </a:r>
                      <a:r>
                        <a:rPr lang="pl-PL" sz="1200" b="1" u="none" strike="noStrike" dirty="0" smtClean="0">
                          <a:effectLst/>
                          <a:latin typeface="+mn-lt"/>
                        </a:rPr>
                        <a:t>Łężyce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22 </a:t>
                      </a:r>
                      <a:r>
                        <a:rPr lang="pl-PL" sz="1200" u="none" strike="noStrike" dirty="0" smtClean="0">
                          <a:effectLst/>
                          <a:latin typeface="+mn-lt"/>
                        </a:rPr>
                        <a:t>listopada</a:t>
                      </a:r>
                      <a:r>
                        <a:rPr lang="pl-PL" sz="120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pl-PL" sz="1200" u="none" strike="noStrike" dirty="0" smtClean="0">
                          <a:effectLst/>
                          <a:latin typeface="+mn-lt"/>
                        </a:rPr>
                        <a:t>2018 </a:t>
                      </a:r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r.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  <a:latin typeface="+mn-lt"/>
                        </a:rPr>
                        <a:t>420,00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896" marR="1896" marT="1422" marB="0" anchor="ctr"/>
                </a:tc>
              </a:tr>
            </a:tbl>
          </a:graphicData>
        </a:graphic>
      </p:graphicFrame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273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16" name="Podtytuł 2"/>
          <p:cNvSpPr txBox="1">
            <a:spLocks/>
          </p:cNvSpPr>
          <p:nvPr/>
        </p:nvSpPr>
        <p:spPr>
          <a:xfrm>
            <a:off x="644627" y="951570"/>
            <a:ext cx="7652834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000" b="1" dirty="0" smtClean="0">
                <a:solidFill>
                  <a:schemeClr val="bg2">
                    <a:lumMod val="10000"/>
                  </a:schemeClr>
                </a:solidFill>
              </a:rPr>
              <a:t>Systematyczny wzrost płacy minimalnej w Polsce</a:t>
            </a:r>
            <a:endParaRPr lang="pl-PL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7" name="Obraz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77"/>
          <a:stretch/>
        </p:blipFill>
        <p:spPr>
          <a:xfrm>
            <a:off x="1014660" y="2499742"/>
            <a:ext cx="6912767" cy="24956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67340465"/>
              </p:ext>
            </p:extLst>
          </p:nvPr>
        </p:nvGraphicFramePr>
        <p:xfrm>
          <a:off x="1331640" y="1530018"/>
          <a:ext cx="2376264" cy="879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00477110"/>
              </p:ext>
            </p:extLst>
          </p:nvPr>
        </p:nvGraphicFramePr>
        <p:xfrm>
          <a:off x="5192425" y="1631277"/>
          <a:ext cx="2020700" cy="653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1" name="Strzałka w prawo 20"/>
          <p:cNvSpPr/>
          <p:nvPr/>
        </p:nvSpPr>
        <p:spPr>
          <a:xfrm>
            <a:off x="3633053" y="1707654"/>
            <a:ext cx="1224136" cy="499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927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braz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16" name="Podtytuł 2"/>
          <p:cNvSpPr txBox="1">
            <a:spLocks/>
          </p:cNvSpPr>
          <p:nvPr/>
        </p:nvSpPr>
        <p:spPr>
          <a:xfrm>
            <a:off x="644627" y="951570"/>
            <a:ext cx="7652834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000" b="1" dirty="0" smtClean="0">
                <a:solidFill>
                  <a:srgbClr val="0070C0"/>
                </a:solidFill>
              </a:rPr>
              <a:t>Ceny paliw w Polsce (2005-2019)</a:t>
            </a:r>
          </a:p>
        </p:txBody>
      </p:sp>
      <p:sp>
        <p:nvSpPr>
          <p:cNvPr id="19" name="Prostokąt z rogami ściętymi po przekątnej 18"/>
          <p:cNvSpPr/>
          <p:nvPr/>
        </p:nvSpPr>
        <p:spPr>
          <a:xfrm>
            <a:off x="1187624" y="1676741"/>
            <a:ext cx="1935832" cy="378042"/>
          </a:xfrm>
          <a:prstGeom prst="snip2Diag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>
                <a:solidFill>
                  <a:schemeClr val="bg1"/>
                </a:solidFill>
              </a:rPr>
              <a:t>Styczeń 2019 r.</a:t>
            </a:r>
            <a:endParaRPr lang="pl-PL" sz="1600" b="1" dirty="0">
              <a:solidFill>
                <a:schemeClr val="bg1"/>
              </a:solidFill>
            </a:endParaRPr>
          </a:p>
        </p:txBody>
      </p:sp>
      <p:sp>
        <p:nvSpPr>
          <p:cNvPr id="20" name="Tytuł 1"/>
          <p:cNvSpPr txBox="1">
            <a:spLocks/>
          </p:cNvSpPr>
          <p:nvPr/>
        </p:nvSpPr>
        <p:spPr>
          <a:xfrm>
            <a:off x="2843808" y="1577657"/>
            <a:ext cx="3240360" cy="2946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600" b="1" dirty="0" smtClean="0"/>
              <a:t>Średnia cena za ON</a:t>
            </a:r>
            <a:endParaRPr lang="pl-PL" sz="1600" b="1" dirty="0"/>
          </a:p>
        </p:txBody>
      </p:sp>
      <p:sp>
        <p:nvSpPr>
          <p:cNvPr id="21" name="Strzałka w prawo 20"/>
          <p:cNvSpPr/>
          <p:nvPr/>
        </p:nvSpPr>
        <p:spPr>
          <a:xfrm>
            <a:off x="3563888" y="1829167"/>
            <a:ext cx="1944216" cy="252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68789"/>
            <a:ext cx="6480720" cy="2407217"/>
          </a:xfrm>
          <a:prstGeom prst="rect">
            <a:avLst/>
          </a:prstGeom>
        </p:spPr>
      </p:pic>
      <p:sp>
        <p:nvSpPr>
          <p:cNvPr id="14" name="Tytuł 1"/>
          <p:cNvSpPr txBox="1">
            <a:spLocks/>
          </p:cNvSpPr>
          <p:nvPr/>
        </p:nvSpPr>
        <p:spPr>
          <a:xfrm>
            <a:off x="5724128" y="1572639"/>
            <a:ext cx="1728192" cy="51305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b="1" u="sng" dirty="0" smtClean="0">
                <a:solidFill>
                  <a:srgbClr val="FF0000"/>
                </a:solidFill>
              </a:rPr>
              <a:t>5,20 zł</a:t>
            </a:r>
            <a:endParaRPr lang="pl-PL" sz="3200" b="1" u="sng" dirty="0">
              <a:solidFill>
                <a:srgbClr val="FF0000"/>
              </a:solidFill>
            </a:endParaRPr>
          </a:p>
        </p:txBody>
      </p:sp>
      <p:sp>
        <p:nvSpPr>
          <p:cNvPr id="15" name="Prostokąt z rogami ściętymi po przekątnej 14"/>
          <p:cNvSpPr/>
          <p:nvPr/>
        </p:nvSpPr>
        <p:spPr>
          <a:xfrm>
            <a:off x="7213221" y="2949792"/>
            <a:ext cx="1728192" cy="378042"/>
          </a:xfrm>
          <a:prstGeom prst="snip2DiagRect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EU 95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18" name="Prostokąt z rogami ściętymi po przekątnej 17"/>
          <p:cNvSpPr/>
          <p:nvPr/>
        </p:nvSpPr>
        <p:spPr>
          <a:xfrm>
            <a:off x="7236296" y="3543858"/>
            <a:ext cx="1728192" cy="378042"/>
          </a:xfrm>
          <a:prstGeom prst="snip2Diag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ON</a:t>
            </a:r>
            <a:endParaRPr lang="pl-PL" b="1" dirty="0">
              <a:solidFill>
                <a:schemeClr val="bg1"/>
              </a:solidFill>
            </a:endParaRPr>
          </a:p>
        </p:txBody>
      </p:sp>
      <p:pic>
        <p:nvPicPr>
          <p:cNvPr id="22" name="Obraz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53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braz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2" y="-21825"/>
            <a:ext cx="9143999" cy="3651871"/>
          </a:xfrm>
          <a:prstGeom prst="rect">
            <a:avLst/>
          </a:prstGeom>
        </p:spPr>
      </p:pic>
      <p:sp>
        <p:nvSpPr>
          <p:cNvPr id="16" name="Podtytuł 2"/>
          <p:cNvSpPr txBox="1">
            <a:spLocks/>
          </p:cNvSpPr>
          <p:nvPr/>
        </p:nvSpPr>
        <p:spPr>
          <a:xfrm>
            <a:off x="644627" y="951570"/>
            <a:ext cx="7652834" cy="4320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800" b="1" dirty="0" smtClean="0">
                <a:solidFill>
                  <a:schemeClr val="bg1"/>
                </a:solidFill>
              </a:rPr>
              <a:t>Wzrost cen energii elektrycznej w 2019 r.</a:t>
            </a:r>
          </a:p>
        </p:txBody>
      </p:sp>
      <p:sp>
        <p:nvSpPr>
          <p:cNvPr id="19" name="Prostokąt z rogami ściętymi po przekątnej 18"/>
          <p:cNvSpPr/>
          <p:nvPr/>
        </p:nvSpPr>
        <p:spPr>
          <a:xfrm>
            <a:off x="323528" y="1923678"/>
            <a:ext cx="2664296" cy="554537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Strefa I</a:t>
            </a:r>
          </a:p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Szczyt przedpołudniowy</a:t>
            </a:r>
            <a:endParaRPr lang="pl-PL" sz="1600" b="1" dirty="0">
              <a:solidFill>
                <a:schemeClr val="tx1"/>
              </a:solidFill>
            </a:endParaRPr>
          </a:p>
        </p:txBody>
      </p:sp>
      <p:sp>
        <p:nvSpPr>
          <p:cNvPr id="14" name="Tytuł 1"/>
          <p:cNvSpPr txBox="1">
            <a:spLocks/>
          </p:cNvSpPr>
          <p:nvPr/>
        </p:nvSpPr>
        <p:spPr>
          <a:xfrm>
            <a:off x="1691680" y="3603966"/>
            <a:ext cx="1296144" cy="5130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400" b="1" dirty="0" smtClean="0"/>
              <a:t>Wzrost</a:t>
            </a:r>
          </a:p>
          <a:p>
            <a:r>
              <a:rPr lang="pl-PL" sz="1400" b="1" dirty="0" smtClean="0"/>
              <a:t>o 23,85%</a:t>
            </a:r>
          </a:p>
        </p:txBody>
      </p:sp>
      <p:sp>
        <p:nvSpPr>
          <p:cNvPr id="25" name="Prostokąt z rogami ściętymi po przekątnej 24"/>
          <p:cNvSpPr/>
          <p:nvPr/>
        </p:nvSpPr>
        <p:spPr>
          <a:xfrm>
            <a:off x="3314598" y="1923678"/>
            <a:ext cx="2664296" cy="554537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Strefa II</a:t>
            </a:r>
          </a:p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Szczyt popołudniowy</a:t>
            </a:r>
            <a:endParaRPr lang="pl-PL" sz="1600" b="1" dirty="0">
              <a:solidFill>
                <a:schemeClr val="tx1"/>
              </a:solidFill>
            </a:endParaRPr>
          </a:p>
        </p:txBody>
      </p:sp>
      <p:sp>
        <p:nvSpPr>
          <p:cNvPr id="26" name="Prostokąt z rogami ściętymi po przekątnej 25"/>
          <p:cNvSpPr/>
          <p:nvPr/>
        </p:nvSpPr>
        <p:spPr>
          <a:xfrm>
            <a:off x="6228184" y="1923678"/>
            <a:ext cx="2664296" cy="554537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Strefa III</a:t>
            </a:r>
          </a:p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Pozostałe godziny doby</a:t>
            </a:r>
            <a:endParaRPr lang="pl-PL" sz="1600" b="1" dirty="0">
              <a:solidFill>
                <a:schemeClr val="tx1"/>
              </a:solidFill>
            </a:endParaRPr>
          </a:p>
        </p:txBody>
      </p:sp>
      <p:pic>
        <p:nvPicPr>
          <p:cNvPr id="27" name="Obraz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Tytuł 1"/>
          <p:cNvSpPr txBox="1">
            <a:spLocks/>
          </p:cNvSpPr>
          <p:nvPr/>
        </p:nvSpPr>
        <p:spPr>
          <a:xfrm>
            <a:off x="3314598" y="3582389"/>
            <a:ext cx="1257403" cy="5130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800" b="1" dirty="0" smtClean="0">
                <a:solidFill>
                  <a:srgbClr val="FF0000"/>
                </a:solidFill>
              </a:rPr>
              <a:t>387,26 zł </a:t>
            </a:r>
            <a:r>
              <a:rPr lang="pl-PL" sz="1200" b="1" dirty="0" smtClean="0">
                <a:solidFill>
                  <a:srgbClr val="FF0000"/>
                </a:solidFill>
              </a:rPr>
              <a:t>netto/MWh</a:t>
            </a:r>
            <a:endParaRPr lang="pl-PL" sz="1200" b="1" dirty="0">
              <a:solidFill>
                <a:srgbClr val="FF0000"/>
              </a:solidFill>
            </a:endParaRPr>
          </a:p>
        </p:txBody>
      </p:sp>
      <p:sp>
        <p:nvSpPr>
          <p:cNvPr id="29" name="Tytuł 1"/>
          <p:cNvSpPr txBox="1">
            <a:spLocks/>
          </p:cNvSpPr>
          <p:nvPr/>
        </p:nvSpPr>
        <p:spPr>
          <a:xfrm>
            <a:off x="6228184" y="3579862"/>
            <a:ext cx="1224136" cy="5130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800" b="1" dirty="0" smtClean="0">
                <a:solidFill>
                  <a:srgbClr val="FF0000"/>
                </a:solidFill>
              </a:rPr>
              <a:t>247,88 zł </a:t>
            </a:r>
            <a:r>
              <a:rPr lang="pl-PL" sz="1200" b="1" dirty="0" smtClean="0">
                <a:solidFill>
                  <a:srgbClr val="FF0000"/>
                </a:solidFill>
              </a:rPr>
              <a:t>netto/MWh</a:t>
            </a:r>
            <a:endParaRPr lang="pl-PL" sz="1200" b="1" dirty="0">
              <a:solidFill>
                <a:srgbClr val="FF0000"/>
              </a:solidFill>
            </a:endParaRPr>
          </a:p>
        </p:txBody>
      </p:sp>
      <p:sp>
        <p:nvSpPr>
          <p:cNvPr id="30" name="Strzałka w dół 29"/>
          <p:cNvSpPr/>
          <p:nvPr/>
        </p:nvSpPr>
        <p:spPr>
          <a:xfrm>
            <a:off x="1367644" y="2788169"/>
            <a:ext cx="648072" cy="5756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1" name="Strzałka w dół 30"/>
          <p:cNvSpPr/>
          <p:nvPr/>
        </p:nvSpPr>
        <p:spPr>
          <a:xfrm>
            <a:off x="4322710" y="2788169"/>
            <a:ext cx="648072" cy="5756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Strzałka w dół 32"/>
          <p:cNvSpPr/>
          <p:nvPr/>
        </p:nvSpPr>
        <p:spPr>
          <a:xfrm>
            <a:off x="7254044" y="2788169"/>
            <a:ext cx="648072" cy="5756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4" name="Tytuł 1"/>
          <p:cNvSpPr txBox="1">
            <a:spLocks/>
          </p:cNvSpPr>
          <p:nvPr/>
        </p:nvSpPr>
        <p:spPr>
          <a:xfrm>
            <a:off x="343372" y="3603966"/>
            <a:ext cx="1132284" cy="5130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800" b="1" dirty="0" smtClean="0">
                <a:solidFill>
                  <a:srgbClr val="FF0000"/>
                </a:solidFill>
              </a:rPr>
              <a:t>336,70 zł </a:t>
            </a:r>
            <a:r>
              <a:rPr lang="pl-PL" sz="1200" b="1" dirty="0" smtClean="0">
                <a:solidFill>
                  <a:srgbClr val="FF0000"/>
                </a:solidFill>
              </a:rPr>
              <a:t>netto/MWh</a:t>
            </a:r>
            <a:endParaRPr lang="pl-PL" sz="1200" b="1" dirty="0">
              <a:solidFill>
                <a:srgbClr val="FF0000"/>
              </a:solidFill>
            </a:endParaRPr>
          </a:p>
        </p:txBody>
      </p:sp>
      <p:sp>
        <p:nvSpPr>
          <p:cNvPr id="35" name="Tytuł 1"/>
          <p:cNvSpPr txBox="1">
            <a:spLocks/>
          </p:cNvSpPr>
          <p:nvPr/>
        </p:nvSpPr>
        <p:spPr>
          <a:xfrm>
            <a:off x="4707927" y="3585195"/>
            <a:ext cx="1296144" cy="5130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400" b="1" dirty="0" smtClean="0"/>
              <a:t>Wzrost</a:t>
            </a:r>
          </a:p>
          <a:p>
            <a:r>
              <a:rPr lang="pl-PL" sz="1400" b="1" dirty="0" smtClean="0"/>
              <a:t>o 23,85%</a:t>
            </a:r>
          </a:p>
        </p:txBody>
      </p:sp>
      <p:sp>
        <p:nvSpPr>
          <p:cNvPr id="36" name="Tytuł 1"/>
          <p:cNvSpPr txBox="1">
            <a:spLocks/>
          </p:cNvSpPr>
          <p:nvPr/>
        </p:nvSpPr>
        <p:spPr>
          <a:xfrm>
            <a:off x="7597502" y="3585195"/>
            <a:ext cx="1296144" cy="5130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400" b="1" dirty="0" smtClean="0"/>
              <a:t>Wzrost</a:t>
            </a:r>
          </a:p>
          <a:p>
            <a:r>
              <a:rPr lang="pl-PL" sz="1400" b="1" dirty="0" smtClean="0"/>
              <a:t>o 23,85%</a:t>
            </a:r>
          </a:p>
        </p:txBody>
      </p:sp>
    </p:spTree>
    <p:extLst>
      <p:ext uri="{BB962C8B-B14F-4D97-AF65-F5344CB8AC3E}">
        <p14:creationId xmlns:p14="http://schemas.microsoft.com/office/powerpoint/2010/main" val="158762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16" name="Podtytuł 2"/>
          <p:cNvSpPr txBox="1">
            <a:spLocks/>
          </p:cNvSpPr>
          <p:nvPr/>
        </p:nvSpPr>
        <p:spPr>
          <a:xfrm>
            <a:off x="395172" y="897564"/>
            <a:ext cx="8209276" cy="4500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800" b="1" dirty="0" smtClean="0">
                <a:solidFill>
                  <a:schemeClr val="bg2">
                    <a:lumMod val="10000"/>
                  </a:schemeClr>
                </a:solidFill>
              </a:rPr>
              <a:t>Inne koszty mające wpływ na prawidłowe funkcjonowanie Spółki</a:t>
            </a:r>
            <a:endParaRPr lang="pl-PL" sz="1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54229778"/>
              </p:ext>
            </p:extLst>
          </p:nvPr>
        </p:nvGraphicFramePr>
        <p:xfrm>
          <a:off x="4283968" y="1563638"/>
          <a:ext cx="4497562" cy="2862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Obraz 1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172" y="2560700"/>
            <a:ext cx="3024336" cy="13073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466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29990" y="-415"/>
            <a:ext cx="9143999" cy="365187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50097212"/>
              </p:ext>
            </p:extLst>
          </p:nvPr>
        </p:nvGraphicFramePr>
        <p:xfrm>
          <a:off x="395172" y="897564"/>
          <a:ext cx="8209276" cy="378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Prostokąt 2"/>
          <p:cNvSpPr/>
          <p:nvPr/>
        </p:nvSpPr>
        <p:spPr>
          <a:xfrm>
            <a:off x="4022667" y="483859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200" b="1" dirty="0" smtClean="0"/>
              <a:t>źródło: </a:t>
            </a:r>
            <a:r>
              <a:rPr lang="pl-PL" sz="1200" b="1" dirty="0" smtClean="0">
                <a:hlinkClick r:id="rId8"/>
              </a:rPr>
              <a:t>www.remiza.com.pl/pozary-skladowisk-mapa/</a:t>
            </a:r>
            <a:r>
              <a:rPr lang="pl-PL" sz="1200" b="1" dirty="0" smtClean="0"/>
              <a:t> </a:t>
            </a:r>
            <a:endParaRPr lang="pl-PL" sz="1200" b="1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2" t="10342" r="18954" b="1785"/>
          <a:stretch/>
        </p:blipFill>
        <p:spPr>
          <a:xfrm>
            <a:off x="3851921" y="1465506"/>
            <a:ext cx="4742747" cy="31863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583477894"/>
              </p:ext>
            </p:extLst>
          </p:nvPr>
        </p:nvGraphicFramePr>
        <p:xfrm>
          <a:off x="611561" y="1995686"/>
          <a:ext cx="2448271" cy="2177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035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29990" y="-415"/>
            <a:ext cx="9143999" cy="365187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38392535"/>
              </p:ext>
            </p:extLst>
          </p:nvPr>
        </p:nvGraphicFramePr>
        <p:xfrm>
          <a:off x="395172" y="681540"/>
          <a:ext cx="8209276" cy="378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Prostokąt 2"/>
          <p:cNvSpPr/>
          <p:nvPr/>
        </p:nvSpPr>
        <p:spPr>
          <a:xfrm>
            <a:off x="35496" y="483155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200" b="1" dirty="0" smtClean="0"/>
              <a:t>źródło: </a:t>
            </a:r>
            <a:r>
              <a:rPr lang="pl-PL" sz="1200" b="1" dirty="0" smtClean="0">
                <a:hlinkClick r:id="rId8"/>
              </a:rPr>
              <a:t>www.remiza.com.pl/pozary-skladowisk-mapa/</a:t>
            </a:r>
            <a:r>
              <a:rPr lang="pl-PL" sz="1200" b="1" dirty="0" smtClean="0"/>
              <a:t> </a:t>
            </a:r>
            <a:endParaRPr lang="pl-PL" sz="1200" b="1" dirty="0"/>
          </a:p>
        </p:txBody>
      </p:sp>
      <p:sp>
        <p:nvSpPr>
          <p:cNvPr id="6" name="Prostokąt 5"/>
          <p:cNvSpPr/>
          <p:nvPr/>
        </p:nvSpPr>
        <p:spPr>
          <a:xfrm>
            <a:off x="407197" y="1203598"/>
            <a:ext cx="3012675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1200" dirty="0"/>
              <a:t>20 marca – Suradówek</a:t>
            </a:r>
          </a:p>
          <a:p>
            <a:r>
              <a:rPr lang="pl-PL" sz="1200" dirty="0"/>
              <a:t>24 marca – Gorzów Wielkopolski</a:t>
            </a:r>
          </a:p>
          <a:p>
            <a:r>
              <a:rPr lang="pl-PL" sz="1200" dirty="0"/>
              <a:t>6 kwietnia – Jastrzębie-Zdrój</a:t>
            </a:r>
          </a:p>
          <a:p>
            <a:r>
              <a:rPr lang="pl-PL" sz="1200" dirty="0"/>
              <a:t>7 kwietnia – Piotrków Pierwszy</a:t>
            </a:r>
          </a:p>
          <a:p>
            <a:r>
              <a:rPr lang="pl-PL" sz="1200" dirty="0"/>
              <a:t>7/8 kwietnia – Dąbrówka Wielkopolska</a:t>
            </a:r>
          </a:p>
          <a:p>
            <a:r>
              <a:rPr lang="pl-PL" sz="1200" dirty="0"/>
              <a:t>10 kwietnia – Łęki</a:t>
            </a:r>
          </a:p>
          <a:p>
            <a:r>
              <a:rPr lang="pl-PL" sz="1200" dirty="0"/>
              <a:t>15 kwietnia – Jastrzębie-Zdrój</a:t>
            </a:r>
          </a:p>
          <a:p>
            <a:r>
              <a:rPr lang="pl-PL" sz="1200" dirty="0"/>
              <a:t>15 kwietnia – Mielenko Drawskie</a:t>
            </a:r>
          </a:p>
          <a:p>
            <a:r>
              <a:rPr lang="pl-PL" sz="1200" dirty="0"/>
              <a:t>16 kwietnia – </a:t>
            </a:r>
            <a:r>
              <a:rPr lang="pl-PL" sz="1200" dirty="0" smtClean="0"/>
              <a:t>Bukowiec</a:t>
            </a:r>
            <a:endParaRPr lang="pl-PL" sz="1200" dirty="0"/>
          </a:p>
        </p:txBody>
      </p:sp>
      <p:sp>
        <p:nvSpPr>
          <p:cNvPr id="10" name="Prostokąt 9"/>
          <p:cNvSpPr/>
          <p:nvPr/>
        </p:nvSpPr>
        <p:spPr>
          <a:xfrm>
            <a:off x="4572878" y="2896364"/>
            <a:ext cx="1894063" cy="21236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1100" dirty="0"/>
              <a:t>5 maja – Police</a:t>
            </a:r>
          </a:p>
          <a:p>
            <a:r>
              <a:rPr lang="pl-PL" sz="1100" dirty="0"/>
              <a:t>12 maja – Gorlice</a:t>
            </a:r>
          </a:p>
          <a:p>
            <a:r>
              <a:rPr lang="pl-PL" sz="1100" dirty="0"/>
              <a:t>13 maja – Radom</a:t>
            </a:r>
          </a:p>
          <a:p>
            <a:r>
              <a:rPr lang="pl-PL" sz="1100" dirty="0"/>
              <a:t>13 maja – Łabiszyn</a:t>
            </a:r>
          </a:p>
          <a:p>
            <a:r>
              <a:rPr lang="pl-PL" sz="1100" dirty="0"/>
              <a:t>15 maja – Garczegorze</a:t>
            </a:r>
          </a:p>
          <a:p>
            <a:r>
              <a:rPr lang="pl-PL" sz="1100" dirty="0"/>
              <a:t>15 maja – Szczecin</a:t>
            </a:r>
          </a:p>
          <a:p>
            <a:r>
              <a:rPr lang="pl-PL" sz="1100" dirty="0"/>
              <a:t>20 maja – Giebnia</a:t>
            </a:r>
          </a:p>
          <a:p>
            <a:r>
              <a:rPr lang="pl-PL" sz="1100" dirty="0"/>
              <a:t>23 maja – Warszawa</a:t>
            </a:r>
          </a:p>
          <a:p>
            <a:r>
              <a:rPr lang="pl-PL" sz="1100" dirty="0"/>
              <a:t>24 maja – Olsztyn</a:t>
            </a:r>
          </a:p>
          <a:p>
            <a:r>
              <a:rPr lang="pl-PL" sz="1100" dirty="0"/>
              <a:t>25 maja – Zgierz</a:t>
            </a:r>
          </a:p>
          <a:p>
            <a:r>
              <a:rPr lang="pl-PL" sz="1100" dirty="0"/>
              <a:t>26 maja – Chorzów</a:t>
            </a:r>
          </a:p>
          <a:p>
            <a:r>
              <a:rPr lang="pl-PL" sz="1100" dirty="0"/>
              <a:t>27 maja – </a:t>
            </a:r>
            <a:r>
              <a:rPr lang="pl-PL" sz="1100" dirty="0" smtClean="0"/>
              <a:t>Trzebinia</a:t>
            </a:r>
            <a:endParaRPr lang="pl-PL" sz="1100" dirty="0"/>
          </a:p>
        </p:txBody>
      </p:sp>
      <p:sp>
        <p:nvSpPr>
          <p:cNvPr id="12" name="Prostokąt 11"/>
          <p:cNvSpPr/>
          <p:nvPr/>
        </p:nvSpPr>
        <p:spPr>
          <a:xfrm>
            <a:off x="3712763" y="1203598"/>
            <a:ext cx="275417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1200" dirty="0"/>
              <a:t>18 kwietnia – Siemianowice Śląskie</a:t>
            </a:r>
          </a:p>
          <a:p>
            <a:r>
              <a:rPr lang="pl-PL" sz="1200" dirty="0"/>
              <a:t>19 kwietnia – Sobuczyna</a:t>
            </a:r>
          </a:p>
          <a:p>
            <a:r>
              <a:rPr lang="pl-PL" sz="1200" dirty="0"/>
              <a:t>19 kwietnia – Piotrków Trybunalski</a:t>
            </a:r>
          </a:p>
          <a:p>
            <a:r>
              <a:rPr lang="pl-PL" sz="1200" dirty="0"/>
              <a:t>22 kwietnia – Łaszew</a:t>
            </a:r>
          </a:p>
          <a:p>
            <a:r>
              <a:rPr lang="pl-PL" sz="1200" dirty="0"/>
              <a:t>22 kwietnia – Krośniewice</a:t>
            </a:r>
          </a:p>
          <a:p>
            <a:r>
              <a:rPr lang="pl-PL" sz="1200" dirty="0"/>
              <a:t>24 kwietnia – Pysząca</a:t>
            </a:r>
          </a:p>
          <a:p>
            <a:r>
              <a:rPr lang="pl-PL" sz="1200" dirty="0"/>
              <a:t>29 kwietnia – Opole</a:t>
            </a:r>
          </a:p>
          <a:p>
            <a:r>
              <a:rPr lang="pl-PL" sz="1200" dirty="0"/>
              <a:t>29 kwietnia – Serniki</a:t>
            </a:r>
            <a:endParaRPr lang="pl-PL" sz="1400" dirty="0"/>
          </a:p>
        </p:txBody>
      </p:sp>
      <p:sp>
        <p:nvSpPr>
          <p:cNvPr id="13" name="Prostokąt 12"/>
          <p:cNvSpPr/>
          <p:nvPr/>
        </p:nvSpPr>
        <p:spPr>
          <a:xfrm>
            <a:off x="6780581" y="1203598"/>
            <a:ext cx="2213748" cy="2492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1200" dirty="0"/>
              <a:t>28 maja – Jelenia Góra</a:t>
            </a:r>
          </a:p>
          <a:p>
            <a:r>
              <a:rPr lang="pl-PL" sz="1200" dirty="0"/>
              <a:t>28 maja – Wszedzień</a:t>
            </a:r>
          </a:p>
          <a:p>
            <a:r>
              <a:rPr lang="pl-PL" sz="1200" dirty="0"/>
              <a:t>29 maja – Wólka Niedźwiecka</a:t>
            </a:r>
          </a:p>
          <a:p>
            <a:r>
              <a:rPr lang="pl-PL" sz="1200" dirty="0"/>
              <a:t>29 maja – Gdańsk</a:t>
            </a:r>
          </a:p>
          <a:p>
            <a:r>
              <a:rPr lang="pl-PL" sz="1200" dirty="0"/>
              <a:t>3 czerwca – Studzianki</a:t>
            </a:r>
          </a:p>
          <a:p>
            <a:r>
              <a:rPr lang="pl-PL" sz="1200" dirty="0"/>
              <a:t>4/5 czerwca – Kuślin</a:t>
            </a:r>
          </a:p>
          <a:p>
            <a:r>
              <a:rPr lang="pl-PL" sz="1200" dirty="0"/>
              <a:t>5 czerwca – Gilwa Mała</a:t>
            </a:r>
          </a:p>
          <a:p>
            <a:r>
              <a:rPr lang="pl-PL" sz="1200" dirty="0"/>
              <a:t>6 czerwca – Zabrze</a:t>
            </a:r>
          </a:p>
          <a:p>
            <a:r>
              <a:rPr lang="pl-PL" sz="1200" dirty="0"/>
              <a:t>6 czerwca – Piekary Śląskie</a:t>
            </a:r>
          </a:p>
          <a:p>
            <a:r>
              <a:rPr lang="pl-PL" sz="1200" dirty="0"/>
              <a:t>7 czerwca – Bytom</a:t>
            </a:r>
          </a:p>
          <a:p>
            <a:r>
              <a:rPr lang="pl-PL" sz="1200" dirty="0"/>
              <a:t>7 czerwca – Warszawa</a:t>
            </a:r>
          </a:p>
          <a:p>
            <a:r>
              <a:rPr lang="pl-PL" sz="1200" dirty="0"/>
              <a:t>14 czerwca – Skawina</a:t>
            </a:r>
          </a:p>
          <a:p>
            <a:r>
              <a:rPr lang="pl-PL" sz="1200" dirty="0"/>
              <a:t>16 czerwca – Krotoszyn</a:t>
            </a:r>
          </a:p>
        </p:txBody>
      </p:sp>
      <p:pic>
        <p:nvPicPr>
          <p:cNvPr id="15" name="Obraz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59193"/>
            <a:ext cx="3384376" cy="10993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Obraz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4342673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67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71650047"/>
              </p:ext>
            </p:extLst>
          </p:nvPr>
        </p:nvGraphicFramePr>
        <p:xfrm>
          <a:off x="1763688" y="1221600"/>
          <a:ext cx="5765116" cy="1063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Obraz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701731"/>
            <a:ext cx="3769731" cy="17422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9456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43608" y="663538"/>
            <a:ext cx="6912768" cy="4680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2400" b="1" dirty="0">
                <a:solidFill>
                  <a:srgbClr val="0070C0"/>
                </a:solidFill>
              </a:rPr>
              <a:t> </a:t>
            </a:r>
            <a:r>
              <a:rPr lang="pl-PL" sz="2000" b="1" dirty="0" smtClean="0">
                <a:solidFill>
                  <a:schemeClr val="accent2">
                    <a:lumMod val="75000"/>
                  </a:schemeClr>
                </a:solidFill>
              </a:rPr>
              <a:t>Zestawienie cen w </a:t>
            </a:r>
            <a:r>
              <a:rPr lang="pl-PL" sz="2000" b="1" dirty="0">
                <a:solidFill>
                  <a:schemeClr val="accent2">
                    <a:lumMod val="75000"/>
                  </a:schemeClr>
                </a:solidFill>
              </a:rPr>
              <a:t>RIPOK-ach </a:t>
            </a:r>
            <a:r>
              <a:rPr lang="pl-PL" sz="2000" b="1" dirty="0" smtClean="0">
                <a:solidFill>
                  <a:schemeClr val="accent2">
                    <a:lumMod val="75000"/>
                  </a:schemeClr>
                </a:solidFill>
              </a:rPr>
              <a:t>(2018-2019 r.)</a:t>
            </a:r>
            <a:endParaRPr lang="pl-PL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383842"/>
              </p:ext>
            </p:extLst>
          </p:nvPr>
        </p:nvGraphicFramePr>
        <p:xfrm>
          <a:off x="251517" y="1329613"/>
          <a:ext cx="8640960" cy="3560750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442582"/>
                <a:gridCol w="2077697"/>
                <a:gridCol w="1800200"/>
                <a:gridCol w="2016224"/>
                <a:gridCol w="1013831"/>
                <a:gridCol w="1290426"/>
              </a:tblGrid>
              <a:tr h="70218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Lp.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Nazwa </a:t>
                      </a:r>
                      <a:r>
                        <a:rPr lang="pl-PL" sz="1000" b="1" u="none" strike="noStrike" dirty="0" smtClean="0">
                          <a:effectLst/>
                        </a:rPr>
                        <a:t>instalacji</a:t>
                      </a:r>
                    </a:p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</a:rPr>
                        <a:t>RIPOK/Lokalizacja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(20 03 01)                                      Niesegregowane (</a:t>
                      </a:r>
                      <a:r>
                        <a:rPr lang="pl-PL" sz="1000" b="1" u="none" strike="noStrike" dirty="0" smtClean="0">
                          <a:effectLst/>
                        </a:rPr>
                        <a:t>zmieszane)</a:t>
                      </a:r>
                      <a:r>
                        <a:rPr lang="pl-PL" sz="1000" b="1" u="none" strike="noStrike" baseline="0" dirty="0" smtClean="0">
                          <a:effectLst/>
                        </a:rPr>
                        <a:t> </a:t>
                      </a:r>
                      <a:r>
                        <a:rPr lang="pl-PL" sz="1000" b="1" u="none" strike="noStrike" dirty="0" smtClean="0">
                          <a:effectLst/>
                        </a:rPr>
                        <a:t>odpady </a:t>
                      </a:r>
                      <a:r>
                        <a:rPr lang="pl-PL" sz="1000" b="1" u="none" strike="noStrike" dirty="0">
                          <a:effectLst/>
                        </a:rPr>
                        <a:t>komunalne                                             [zł netto / 1 Mg] 2018 r.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(20 03 01)                                      Niesegregowane (zmieszane)            odpady komunalne                                             [zł netto / 1 Mg] </a:t>
                      </a:r>
                      <a:r>
                        <a:rPr lang="pl-PL" sz="1000" b="1" u="none" strike="noStrike" dirty="0" smtClean="0">
                          <a:effectLst/>
                        </a:rPr>
                        <a:t>2019 r</a:t>
                      </a:r>
                      <a:r>
                        <a:rPr lang="pl-PL" sz="1000" b="1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Wzrost ceny            [%]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Data obowiązywania podwyższonej ceny                     w 2019 roku 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8500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1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 smtClean="0">
                          <a:effectLst/>
                        </a:rPr>
                        <a:t>Szadółki / Gdańsk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282,00 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320,00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13,48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22 stycznia 2019 r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21937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2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Eko </a:t>
                      </a:r>
                      <a:r>
                        <a:rPr lang="pl-PL" sz="1000" u="none" strike="noStrike" dirty="0" smtClean="0">
                          <a:effectLst/>
                        </a:rPr>
                        <a:t>Dolina </a:t>
                      </a:r>
                      <a:r>
                        <a:rPr lang="pl-PL" sz="1000" b="0" u="none" strike="noStrike" dirty="0" smtClean="0">
                          <a:effectLst/>
                        </a:rPr>
                        <a:t>/ </a:t>
                      </a:r>
                      <a:r>
                        <a:rPr lang="pl-PL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Łężyce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296,00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330,02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11,49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 lutego 2019 r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21937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3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>
                          <a:effectLst/>
                        </a:rPr>
                        <a:t>Orli </a:t>
                      </a:r>
                      <a:r>
                        <a:rPr lang="pl-PL" sz="1000" u="none" strike="noStrike" dirty="0" smtClean="0">
                          <a:effectLst/>
                        </a:rPr>
                        <a:t>Staw / Nowe Prażuchy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255,28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335,14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31,28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 stycznia 2019 r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21937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4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 smtClean="0">
                          <a:effectLst/>
                        </a:rPr>
                        <a:t>ZGO Bielsko </a:t>
                      </a:r>
                      <a:r>
                        <a:rPr lang="pl-PL" sz="1000" u="none" strike="noStrike" dirty="0">
                          <a:effectLst/>
                        </a:rPr>
                        <a:t>Biała 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340,00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340,00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-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 stycznia 2018 r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27422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 smtClean="0">
                          <a:effectLst/>
                        </a:rPr>
                        <a:t>RADKOM Sp. z o.o. / Radom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317,48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327,98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3,31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 stycznia 2019 r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21937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 smtClean="0">
                          <a:effectLst/>
                        </a:rPr>
                        <a:t>ZUO Elbląg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300,00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355,00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18,33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 czerwca 2018 r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284323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 smtClean="0">
                          <a:effectLst/>
                        </a:rPr>
                        <a:t>ZUOK</a:t>
                      </a:r>
                      <a:r>
                        <a:rPr lang="pl-PL" sz="1000" u="none" strike="noStrike" baseline="0" dirty="0" smtClean="0">
                          <a:effectLst/>
                        </a:rPr>
                        <a:t> </a:t>
                      </a:r>
                      <a:r>
                        <a:rPr lang="pl-PL" sz="1000" u="none" strike="noStrike" dirty="0" smtClean="0">
                          <a:effectLst/>
                        </a:rPr>
                        <a:t>Spytkowo</a:t>
                      </a:r>
                      <a:r>
                        <a:rPr lang="pl-PL" sz="1000" u="none" strike="noStrike" baseline="0" dirty="0" smtClean="0">
                          <a:effectLst/>
                        </a:rPr>
                        <a:t> / okol. Giżycko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292,87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350,00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19,51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Wnioskowana</a:t>
                      </a:r>
                      <a:r>
                        <a:rPr lang="pl-PL" sz="1000" u="none" strike="noStrike" baseline="0" dirty="0" smtClean="0">
                          <a:effectLst/>
                        </a:rPr>
                        <a:t> </a:t>
                      </a:r>
                      <a:r>
                        <a:rPr lang="pl-PL" sz="1000" u="none" strike="noStrike" dirty="0" smtClean="0">
                          <a:effectLst/>
                        </a:rPr>
                        <a:t>cena </a:t>
                      </a:r>
                      <a:r>
                        <a:rPr lang="pl-PL" sz="1000" u="none" strike="noStrike" dirty="0">
                          <a:effectLst/>
                        </a:rPr>
                        <a:t>przez Zarząd Spółki 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2641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 smtClean="0">
                          <a:effectLst/>
                        </a:rPr>
                        <a:t>ZUOK Rudno / okol. Ostróda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242,00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302,00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24,79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 stycznia 2019 r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21937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 smtClean="0">
                          <a:effectLst/>
                        </a:rPr>
                        <a:t>ZGOK Olsztyn 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300,00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418,00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39,33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 stycznia 2019 r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21937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 smtClean="0">
                          <a:effectLst/>
                        </a:rPr>
                        <a:t>10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u="none" strike="noStrike" dirty="0" smtClean="0">
                          <a:effectLst/>
                        </a:rPr>
                        <a:t>ZUOS Tczew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276,10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350,00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26,77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effectLst/>
                        </a:rPr>
                        <a:t>1 stycznia 2019 r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</a:tr>
              <a:tr h="4085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PGO „Eko-MAZURY” Sp. z o.o. </a:t>
                      </a: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270,00</a:t>
                      </a:r>
                      <a:endParaRPr lang="pl-PL" sz="105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353,70</a:t>
                      </a:r>
                      <a:endParaRPr lang="pl-PL" sz="105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31</a:t>
                      </a:r>
                      <a:endParaRPr lang="pl-PL" sz="105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545" marR="7545" marT="5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pl-PL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l-PL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lipca 2019 r.</a:t>
                      </a:r>
                      <a:endParaRPr lang="pl-PL" sz="105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545" marR="7545" marT="5659" marB="0" anchor="ctr"/>
                </a:tc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948538" y="1"/>
            <a:ext cx="1195462" cy="699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470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55319" y="821365"/>
            <a:ext cx="7652834" cy="52624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2400" b="1" dirty="0">
                <a:solidFill>
                  <a:srgbClr val="0070C0"/>
                </a:solidFill>
              </a:rPr>
              <a:t> </a:t>
            </a:r>
            <a:r>
              <a:rPr lang="pl-PL" sz="1800" b="1" dirty="0" smtClean="0">
                <a:solidFill>
                  <a:schemeClr val="accent2">
                    <a:lumMod val="75000"/>
                  </a:schemeClr>
                </a:solidFill>
              </a:rPr>
              <a:t>Jak kształtowała się cena w </a:t>
            </a:r>
            <a:r>
              <a:rPr lang="pl-PL" sz="1800" b="1" dirty="0">
                <a:solidFill>
                  <a:schemeClr val="accent2">
                    <a:lumMod val="75000"/>
                  </a:schemeClr>
                </a:solidFill>
              </a:rPr>
              <a:t>PGO „Eko-MAZURY” Sp. z o.o</a:t>
            </a:r>
            <a:r>
              <a:rPr lang="pl-PL" sz="1800" b="1" dirty="0" smtClean="0">
                <a:solidFill>
                  <a:schemeClr val="accent2">
                    <a:lumMod val="75000"/>
                  </a:schemeClr>
                </a:solidFill>
              </a:rPr>
              <a:t>. (2012-2019 r.)</a:t>
            </a:r>
            <a:endParaRPr lang="pl-PL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714246"/>
              </p:ext>
            </p:extLst>
          </p:nvPr>
        </p:nvGraphicFramePr>
        <p:xfrm>
          <a:off x="467544" y="1653649"/>
          <a:ext cx="8208912" cy="2944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455"/>
                <a:gridCol w="1300055"/>
                <a:gridCol w="3606048"/>
                <a:gridCol w="2671354"/>
              </a:tblGrid>
              <a:tr h="713086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Lp.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Rok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(20 03 01)</a:t>
                      </a:r>
                    </a:p>
                    <a:p>
                      <a:pPr algn="ctr"/>
                      <a:r>
                        <a:rPr lang="pl-PL" sz="1100" dirty="0" smtClean="0"/>
                        <a:t>Niesegregowane (zmieszane) odpady komunalne</a:t>
                      </a:r>
                    </a:p>
                    <a:p>
                      <a:pPr algn="ctr"/>
                      <a:r>
                        <a:rPr lang="pl-PL" sz="1100" dirty="0" smtClean="0"/>
                        <a:t>[zł netto / 1 Mg] </a:t>
                      </a: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Data obowiązywania ceny</a:t>
                      </a:r>
                    </a:p>
                  </a:txBody>
                  <a:tcPr marT="34290" marB="34290" anchor="ctr"/>
                </a:tc>
              </a:tr>
              <a:tr h="296396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1.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2012</a:t>
                      </a:r>
                      <a:endParaRPr lang="pl-PL" sz="12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220</a:t>
                      </a:r>
                      <a:endParaRPr lang="pl-PL" sz="12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od 1 września 2012 r.</a:t>
                      </a:r>
                      <a:endParaRPr lang="pl-PL" sz="1200" dirty="0"/>
                    </a:p>
                  </a:txBody>
                  <a:tcPr marT="34290" marB="34290" anchor="ctr"/>
                </a:tc>
              </a:tr>
              <a:tr h="280412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2.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2013</a:t>
                      </a:r>
                      <a:endParaRPr lang="pl-PL" sz="12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283</a:t>
                      </a:r>
                      <a:endParaRPr lang="pl-PL" sz="12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od 1 stycznia 2013 r.</a:t>
                      </a:r>
                      <a:endParaRPr lang="pl-PL" sz="1200" dirty="0"/>
                    </a:p>
                  </a:txBody>
                  <a:tcPr marT="34290" marB="34290" anchor="ctr"/>
                </a:tc>
              </a:tr>
              <a:tr h="280412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3.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2013</a:t>
                      </a:r>
                      <a:endParaRPr lang="pl-PL" sz="12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344</a:t>
                      </a:r>
                      <a:endParaRPr lang="pl-PL" sz="12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od 1 lipca 2013 r.</a:t>
                      </a:r>
                      <a:endParaRPr lang="pl-PL" sz="1200" dirty="0"/>
                    </a:p>
                  </a:txBody>
                  <a:tcPr marT="34290" marB="34290" anchor="ctr"/>
                </a:tc>
              </a:tr>
              <a:tr h="225519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4.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2014</a:t>
                      </a:r>
                      <a:endParaRPr lang="pl-PL" sz="12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308</a:t>
                      </a:r>
                      <a:endParaRPr lang="pl-PL" sz="12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 smtClean="0"/>
                        <a:t>od 1 lipca 2014 r.</a:t>
                      </a:r>
                      <a:endParaRPr lang="pl-PL" sz="1200" dirty="0"/>
                    </a:p>
                  </a:txBody>
                  <a:tcPr marT="34290" marB="34290" anchor="ctr"/>
                </a:tc>
              </a:tr>
              <a:tr h="280412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5.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dirty="0" smtClean="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dirty="0" smtClean="0">
                          <a:solidFill>
                            <a:schemeClr val="tx1"/>
                          </a:solidFill>
                        </a:rPr>
                        <a:t>270</a:t>
                      </a:r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dirty="0" smtClean="0">
                          <a:solidFill>
                            <a:schemeClr val="tx1"/>
                          </a:solidFill>
                        </a:rPr>
                        <a:t>od 1 stycznia 2016 r.</a:t>
                      </a:r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</a:tr>
              <a:tr h="280412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6.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dirty="0" smtClean="0">
                          <a:solidFill>
                            <a:schemeClr val="tx1"/>
                          </a:solidFill>
                        </a:rPr>
                        <a:t>270</a:t>
                      </a:r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</a:tr>
              <a:tr h="280412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7.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dirty="0" smtClean="0">
                          <a:solidFill>
                            <a:schemeClr val="tx1"/>
                          </a:solidFill>
                        </a:rPr>
                        <a:t>2018</a:t>
                      </a:r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dirty="0" smtClean="0">
                          <a:solidFill>
                            <a:schemeClr val="tx1"/>
                          </a:solidFill>
                        </a:rPr>
                        <a:t>270</a:t>
                      </a:r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</a:tr>
              <a:tr h="280412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 smtClean="0"/>
                        <a:t>8.</a:t>
                      </a:r>
                      <a:endParaRPr lang="pl-PL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b="1" dirty="0" smtClean="0">
                          <a:solidFill>
                            <a:schemeClr val="tx1"/>
                          </a:solidFill>
                        </a:rPr>
                        <a:t>2019</a:t>
                      </a:r>
                      <a:endParaRPr lang="pl-PL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b="1" dirty="0" smtClean="0">
                          <a:solidFill>
                            <a:schemeClr val="tx1"/>
                          </a:solidFill>
                        </a:rPr>
                        <a:t>353,70</a:t>
                      </a:r>
                      <a:endParaRPr lang="pl-PL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b="1" dirty="0" smtClean="0">
                          <a:solidFill>
                            <a:schemeClr val="tx1"/>
                          </a:solidFill>
                        </a:rPr>
                        <a:t>od lipca 2019 r.</a:t>
                      </a:r>
                      <a:endParaRPr lang="pl-PL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</a:tr>
            </a:tbl>
          </a:graphicData>
        </a:graphic>
      </p:graphicFrame>
      <p:sp>
        <p:nvSpPr>
          <p:cNvPr id="9" name="Prostokąt 8"/>
          <p:cNvSpPr/>
          <p:nvPr/>
        </p:nvSpPr>
        <p:spPr>
          <a:xfrm>
            <a:off x="2411760" y="481503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200" b="1" dirty="0" smtClean="0"/>
              <a:t>Stan na 13  sierpnia 2019 r.</a:t>
            </a:r>
            <a:endParaRPr lang="pl-PL" sz="1200" b="1" dirty="0"/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460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74" y="410682"/>
            <a:ext cx="3279090" cy="4521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Prostokąt 12"/>
          <p:cNvSpPr/>
          <p:nvPr/>
        </p:nvSpPr>
        <p:spPr>
          <a:xfrm>
            <a:off x="4139952" y="915566"/>
            <a:ext cx="4752528" cy="401648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500" b="1" dirty="0"/>
              <a:t>Obsługuje 12 gmin </a:t>
            </a:r>
            <a:r>
              <a:rPr lang="pl-PL" sz="1500" dirty="0"/>
              <a:t>należących do ZMGK </a:t>
            </a:r>
            <a:r>
              <a:rPr lang="pl-PL" sz="1500" dirty="0" smtClean="0"/>
              <a:t>wschodniej </a:t>
            </a:r>
            <a:r>
              <a:rPr lang="pl-PL" sz="1500" dirty="0"/>
              <a:t>części Województwa </a:t>
            </a:r>
            <a:r>
              <a:rPr lang="pl-PL" sz="1500" dirty="0" smtClean="0"/>
              <a:t>Warmińsko-Mazurskiego            (</a:t>
            </a:r>
            <a:r>
              <a:rPr lang="pl-PL" sz="1500" b="1" dirty="0" smtClean="0"/>
              <a:t>ok. 160 </a:t>
            </a:r>
            <a:r>
              <a:rPr lang="pl-PL" sz="1500" b="1" dirty="0"/>
              <a:t>tysięcy </a:t>
            </a:r>
            <a:r>
              <a:rPr lang="pl-PL" sz="1500" b="1" dirty="0" smtClean="0"/>
              <a:t>mieszkańców</a:t>
            </a:r>
            <a:r>
              <a:rPr lang="pl-PL" sz="1500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l-PL" sz="15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500" dirty="0" smtClean="0"/>
              <a:t>Zapewnia dostęp do punktów </a:t>
            </a:r>
            <a:r>
              <a:rPr lang="pl-PL" sz="1500" dirty="0"/>
              <a:t>selektywnego zbierania odpadów komunalnych (tzw. PSZOK-ów), punktów zbiórki zużytego sprzętu elektrycznego i elektronicznego, punktów zbierania odpadów wielkogabarytowych, odpadów </a:t>
            </a:r>
            <a:r>
              <a:rPr lang="pl-PL" sz="1500" dirty="0" smtClean="0"/>
              <a:t>problemowych          (typu </a:t>
            </a:r>
            <a:r>
              <a:rPr lang="pl-PL" sz="1500" dirty="0"/>
              <a:t>przeterminowane leki, baterie i akumulatory</a:t>
            </a:r>
            <a:r>
              <a:rPr lang="pl-PL" sz="1500" dirty="0" smtClean="0"/>
              <a:t>)</a:t>
            </a:r>
          </a:p>
          <a:p>
            <a:r>
              <a:rPr lang="pl-PL" sz="1500" dirty="0" smtClean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500" dirty="0" smtClean="0"/>
              <a:t>Prowadzi recykling </a:t>
            </a:r>
            <a:r>
              <a:rPr lang="pl-PL" sz="1500" dirty="0"/>
              <a:t>w celu osiągnięcia wymaganych przepisami prawa poziomów </a:t>
            </a:r>
            <a:r>
              <a:rPr lang="pl-PL" sz="1500" dirty="0" smtClean="0"/>
              <a:t>odzysku</a:t>
            </a:r>
          </a:p>
          <a:p>
            <a:endParaRPr lang="pl-PL" sz="15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500" dirty="0" smtClean="0"/>
              <a:t>Zapewnia ograniczenie </a:t>
            </a:r>
            <a:r>
              <a:rPr lang="pl-PL" sz="1500" dirty="0"/>
              <a:t>masy odpadów komunalnych ulegających biodegradacji i </a:t>
            </a:r>
            <a:r>
              <a:rPr lang="pl-PL" sz="1500" dirty="0" smtClean="0"/>
              <a:t>przekazuje </a:t>
            </a:r>
            <a:r>
              <a:rPr lang="pl-PL" sz="1500" dirty="0"/>
              <a:t>do </a:t>
            </a:r>
            <a:r>
              <a:rPr lang="pl-PL" sz="1500" dirty="0" smtClean="0"/>
              <a:t>składowania  - do </a:t>
            </a:r>
            <a:r>
              <a:rPr lang="pl-PL" sz="1500" dirty="0"/>
              <a:t>poziomów określonych przepisami </a:t>
            </a:r>
            <a:r>
              <a:rPr lang="pl-PL" sz="1500" dirty="0" smtClean="0"/>
              <a:t>prawa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985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07022198"/>
              </p:ext>
            </p:extLst>
          </p:nvPr>
        </p:nvGraphicFramePr>
        <p:xfrm>
          <a:off x="1763688" y="1203598"/>
          <a:ext cx="5765116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Obraz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584" y="2845747"/>
            <a:ext cx="3769731" cy="17422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5" name="Podtytuł 2"/>
          <p:cNvSpPr>
            <a:spLocks noGrp="1"/>
          </p:cNvSpPr>
          <p:nvPr>
            <p:ph type="subTitle" idx="1"/>
          </p:nvPr>
        </p:nvSpPr>
        <p:spPr>
          <a:xfrm>
            <a:off x="1043608" y="659347"/>
            <a:ext cx="6624736" cy="40023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l-PL" sz="1800" b="1" dirty="0" smtClean="0">
                <a:solidFill>
                  <a:schemeClr val="bg1"/>
                </a:solidFill>
              </a:rPr>
              <a:t>Cennik </a:t>
            </a:r>
            <a:r>
              <a:rPr lang="pl-PL" sz="1800" b="1" dirty="0" smtClean="0">
                <a:solidFill>
                  <a:schemeClr val="bg1"/>
                </a:solidFill>
              </a:rPr>
              <a:t>usług – selektywna zbiórka odpadów</a:t>
            </a:r>
            <a:endParaRPr lang="pl-PL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374805"/>
              </p:ext>
            </p:extLst>
          </p:nvPr>
        </p:nvGraphicFramePr>
        <p:xfrm>
          <a:off x="251520" y="1275606"/>
          <a:ext cx="8568952" cy="3668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"/>
                <a:gridCol w="3240360"/>
                <a:gridCol w="1152128"/>
                <a:gridCol w="1800200"/>
                <a:gridCol w="1944216"/>
              </a:tblGrid>
              <a:tr h="43204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Lp.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Rodzaj odpadu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Kod odpadu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Cena zł/Mg </a:t>
                      </a:r>
                      <a:r>
                        <a:rPr lang="pl-PL" sz="1300" b="1" u="none" strike="noStrike" dirty="0" smtClean="0">
                          <a:effectLst/>
                        </a:rPr>
                        <a:t>– 2018 r.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 smtClean="0">
                          <a:effectLst/>
                        </a:rPr>
                        <a:t>Proponowana</a:t>
                      </a:r>
                    </a:p>
                    <a:p>
                      <a:pPr algn="ctr" fontAlgn="ctr"/>
                      <a:r>
                        <a:rPr lang="pl-PL" sz="1300" b="1" u="none" strike="noStrike" dirty="0" smtClean="0">
                          <a:effectLst/>
                        </a:rPr>
                        <a:t>cena </a:t>
                      </a:r>
                      <a:r>
                        <a:rPr lang="pl-PL" sz="1300" b="1" u="none" strike="noStrike" dirty="0">
                          <a:effectLst/>
                        </a:rPr>
                        <a:t>zł/Mg </a:t>
                      </a:r>
                      <a:r>
                        <a:rPr lang="pl-PL" sz="1300" b="1" u="none" strike="noStrike" dirty="0" smtClean="0">
                          <a:effectLst/>
                        </a:rPr>
                        <a:t>– 2019 r.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9430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1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 dirty="0">
                          <a:effectLst/>
                        </a:rPr>
                        <a:t>Opakowania z papieru i tektury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15 01 01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135,00 zł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15,00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2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 dirty="0">
                          <a:effectLst/>
                        </a:rPr>
                        <a:t>Opakowania z tworzyw sztucznych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effectLst/>
                        </a:rPr>
                        <a:t>15 01 02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effectLst/>
                        </a:rPr>
                        <a:t>90,00 zł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90,00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003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3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 dirty="0">
                          <a:effectLst/>
                        </a:rPr>
                        <a:t>Opakowania z metali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15 01 04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30,00 zł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15,00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4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 dirty="0">
                          <a:effectLst/>
                        </a:rPr>
                        <a:t>Zmieszane odpady opakowaniowe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effectLst/>
                        </a:rPr>
                        <a:t>15 01 06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270,00 zł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120,00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012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5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>
                          <a:effectLst/>
                        </a:rPr>
                        <a:t>Opakowania ze szkła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effectLst/>
                        </a:rPr>
                        <a:t>15 01 07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effectLst/>
                        </a:rPr>
                        <a:t>60,00 zł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40,00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3394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6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>
                          <a:effectLst/>
                        </a:rPr>
                        <a:t>Papier i tektura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20 01 01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effectLst/>
                        </a:rPr>
                        <a:t>90,00 zł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15,00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7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>
                          <a:effectLst/>
                        </a:rPr>
                        <a:t>Szkło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20 01 02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effectLst/>
                        </a:rPr>
                        <a:t>60,00 zł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40,00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003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8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>
                          <a:effectLst/>
                        </a:rPr>
                        <a:t>Tworzywa sztuczne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20 01 39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90,00 zł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90,00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9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>
                          <a:effectLst/>
                        </a:rPr>
                        <a:t>Metale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20 01 40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30,00 zł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15,00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416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effectLst/>
                        </a:rPr>
                        <a:t>10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u="none" strike="noStrike">
                          <a:effectLst/>
                        </a:rPr>
                        <a:t>Inne niewymienione frakcje zbierane w sposób selektywny ( metale i tworzywa sztuczne)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Ex20 01 99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effectLst/>
                        </a:rPr>
                        <a:t>270,00 zł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120,00 zł</a:t>
                      </a:r>
                      <a:endParaRPr lang="pl-PL" sz="13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830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5" name="Podtytuł 2"/>
          <p:cNvSpPr>
            <a:spLocks noGrp="1"/>
          </p:cNvSpPr>
          <p:nvPr>
            <p:ph type="subTitle" idx="1"/>
          </p:nvPr>
        </p:nvSpPr>
        <p:spPr>
          <a:xfrm>
            <a:off x="1403648" y="699542"/>
            <a:ext cx="6192688" cy="40023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l-PL" sz="2400" b="1" dirty="0">
                <a:solidFill>
                  <a:srgbClr val="0070C0"/>
                </a:solidFill>
              </a:rPr>
              <a:t> </a:t>
            </a:r>
            <a:r>
              <a:rPr lang="pl-PL" sz="2000" b="1" dirty="0" smtClean="0">
                <a:solidFill>
                  <a:schemeClr val="bg1"/>
                </a:solidFill>
              </a:rPr>
              <a:t>Proponowany cennik usług  (1/4)</a:t>
            </a:r>
            <a:endParaRPr lang="pl-PL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645063"/>
              </p:ext>
            </p:extLst>
          </p:nvPr>
        </p:nvGraphicFramePr>
        <p:xfrm>
          <a:off x="395537" y="1275606"/>
          <a:ext cx="8280918" cy="35283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9693"/>
                <a:gridCol w="4372834"/>
                <a:gridCol w="1224136"/>
                <a:gridCol w="1008112"/>
                <a:gridCol w="1296143"/>
              </a:tblGrid>
              <a:tr h="52169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Lp.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Rodzaj odpadu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Kod odpadu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Cena zł/Mg       </a:t>
                      </a:r>
                      <a:r>
                        <a:rPr lang="pl-PL" sz="1200" b="1" u="none" strike="noStrike" dirty="0" smtClean="0">
                          <a:effectLst/>
                        </a:rPr>
                        <a:t>2018 r.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Proponowana cena </a:t>
                      </a:r>
                      <a:r>
                        <a:rPr lang="pl-PL" sz="1200" b="1" u="none" strike="noStrike" dirty="0" smtClean="0">
                          <a:effectLst/>
                        </a:rPr>
                        <a:t>zł/Mg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(</a:t>
                      </a:r>
                      <a:r>
                        <a:rPr lang="pl-PL" sz="1200" b="1" u="none" strike="noStrike" dirty="0" smtClean="0">
                          <a:effectLst/>
                        </a:rPr>
                        <a:t>2019 r.)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5034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1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Mechanicznie wydzielone odrzuty z przeróbki makulatury i tektury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03 03 07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300,00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</a:t>
                      </a:r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495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2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Opakowania z papieru i tektury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15 01 01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135,00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15,00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495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3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Opakowania z tworzyw sztucznych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15 01 02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90,00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90,00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495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4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Opakowania z metali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15 01 04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30,00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15,00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495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5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Zmieszane odpady opakowaniowe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15 01 06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270,00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120,00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495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6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Opakowania ze szkła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15 01 07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60,00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40,00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169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Sorbenty, materiały filtracyjne, tkaniny do wycierania (np. szmaty, ścierki) i ubrania ochronne inne niż wymienione w 15 02 02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15 02 03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495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Zużyte opony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16 01 03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495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9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Odpady betonu oraz gruz betonowy z rozbiórek i remontów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17 01 01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60,00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40,00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177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5" name="Podtytuł 2"/>
          <p:cNvSpPr>
            <a:spLocks noGrp="1"/>
          </p:cNvSpPr>
          <p:nvPr>
            <p:ph type="subTitle" idx="1"/>
          </p:nvPr>
        </p:nvSpPr>
        <p:spPr>
          <a:xfrm>
            <a:off x="1727682" y="555526"/>
            <a:ext cx="5688632" cy="40023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l-PL" sz="2400" b="1" dirty="0">
                <a:solidFill>
                  <a:srgbClr val="0070C0"/>
                </a:solidFill>
              </a:rPr>
              <a:t> </a:t>
            </a:r>
            <a:r>
              <a:rPr lang="pl-PL" sz="1800" b="1" dirty="0" smtClean="0">
                <a:solidFill>
                  <a:schemeClr val="bg1"/>
                </a:solidFill>
              </a:rPr>
              <a:t>Proponowany cennik usług  (2/4)</a:t>
            </a:r>
            <a:endParaRPr lang="pl-PL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262166"/>
              </p:ext>
            </p:extLst>
          </p:nvPr>
        </p:nvGraphicFramePr>
        <p:xfrm>
          <a:off x="395537" y="1059582"/>
          <a:ext cx="8352926" cy="36724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2995"/>
                <a:gridCol w="4369532"/>
                <a:gridCol w="936104"/>
                <a:gridCol w="1008112"/>
                <a:gridCol w="1656183"/>
              </a:tblGrid>
              <a:tr h="49255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Lp.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Rodzaj odpadu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effectLst/>
                        </a:rPr>
                        <a:t>Kod odpadu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Cena zł/Mg       </a:t>
                      </a:r>
                      <a:r>
                        <a:rPr lang="pl-PL" sz="1200" b="1" u="none" strike="noStrike" dirty="0" smtClean="0">
                          <a:effectLst/>
                        </a:rPr>
                        <a:t>2018 r.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Proponowana</a:t>
                      </a:r>
                    </a:p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cena zł/Mg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- </a:t>
                      </a:r>
                      <a:r>
                        <a:rPr lang="pl-PL" sz="1200" b="1" u="none" strike="noStrike" dirty="0" smtClean="0">
                          <a:effectLst/>
                        </a:rPr>
                        <a:t>2019 r.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0091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10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Gruz ceglany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17 01 02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60,00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40,00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803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11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Odpady innych materiałów ceramicznych i elementów wyposażenia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17 01 03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60,00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60,00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08263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12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Zmieszane odpady z betonu, gruzu ceglanego, odpadowych materiałów ceramicznych i elementów wyposażenia inne niż wymienione w 17 01 06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17 01 07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60,00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40,00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091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13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Drewno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17 02 01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270,00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</a:t>
                      </a:r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091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14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Tworzywa sztuczne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17 02 03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</a:t>
                      </a:r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807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15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Zmieszane odpady z budowy, remontów i demontażu inne niż wymienione w  17 09 01, 17 09 02 i 17 09 03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17 09 04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091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16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Skratki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19 08 01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300,00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091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17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Zawartość piaskowników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19 08 02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300,00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091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Osady z klarowania wody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19 09 02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270,00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300,00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387" marR="9387" marT="70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948538" y="1"/>
            <a:ext cx="1195462" cy="699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277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5" name="Podtytuł 2"/>
          <p:cNvSpPr>
            <a:spLocks noGrp="1"/>
          </p:cNvSpPr>
          <p:nvPr>
            <p:ph type="subTitle" idx="1"/>
          </p:nvPr>
        </p:nvSpPr>
        <p:spPr>
          <a:xfrm>
            <a:off x="1331640" y="605341"/>
            <a:ext cx="6048672" cy="40023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l-PL" sz="2400" b="1" dirty="0">
                <a:solidFill>
                  <a:srgbClr val="0070C0"/>
                </a:solidFill>
              </a:rPr>
              <a:t> </a:t>
            </a:r>
            <a:r>
              <a:rPr lang="pl-PL" sz="1800" b="1" dirty="0" smtClean="0">
                <a:solidFill>
                  <a:schemeClr val="bg1"/>
                </a:solidFill>
              </a:rPr>
              <a:t>Proponowany cennik usług  (3/4)</a:t>
            </a:r>
            <a:endParaRPr lang="pl-PL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130736"/>
              </p:ext>
            </p:extLst>
          </p:nvPr>
        </p:nvGraphicFramePr>
        <p:xfrm>
          <a:off x="323528" y="1131590"/>
          <a:ext cx="8496944" cy="36836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9598"/>
                <a:gridCol w="4362930"/>
                <a:gridCol w="1080120"/>
                <a:gridCol w="1080120"/>
                <a:gridCol w="1584176"/>
              </a:tblGrid>
              <a:tr h="54693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Lp.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Rodzaj odpadu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Kod odpadu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Cena zł/Mg       </a:t>
                      </a:r>
                      <a:r>
                        <a:rPr lang="pl-PL" sz="1200" b="1" u="none" strike="noStrike" dirty="0" smtClean="0">
                          <a:effectLst/>
                        </a:rPr>
                        <a:t>2018 r.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Proponowana</a:t>
                      </a:r>
                    </a:p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cena zł/Mg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pl-PL" sz="1200" b="1" u="none" strike="noStrike" dirty="0" smtClean="0">
                          <a:effectLst/>
                        </a:rPr>
                        <a:t>- 2019 r.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9886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Papier i tektura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20 01 01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90,00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15,00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86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20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Szkło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20 01 02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60,00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40,00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86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21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Odpady kuchenne ulegające biodegradacji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20 01 08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205,00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300,00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86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22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Tekstylia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20 01 11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270,00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86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23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Leki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20 01 32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270,00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270,00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729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24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 smtClean="0">
                          <a:effectLst/>
                        </a:rPr>
                        <a:t>Zużyte </a:t>
                      </a:r>
                      <a:r>
                        <a:rPr lang="pl-PL" sz="1200" u="none" strike="noStrike" dirty="0">
                          <a:effectLst/>
                        </a:rPr>
                        <a:t>urządzenia elektryczne i elektroniczne inne niż wymienione w 20 01 21, 20 01 23 i 20 01 35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20 01 36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270,00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86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25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Drewno inne niż wymienione w 20 01 37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20 01 38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86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26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Tworzywa sztuczne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20 01 39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90,00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90,00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86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27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Metale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20 01 40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30,00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15,00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729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Inne niewymienione frakcje zbierane w sposób </a:t>
                      </a:r>
                      <a:r>
                        <a:rPr lang="pl-PL" sz="1200" u="none" strike="noStrike" dirty="0" smtClean="0">
                          <a:effectLst/>
                        </a:rPr>
                        <a:t>selektywny</a:t>
                      </a:r>
                    </a:p>
                    <a:p>
                      <a:pPr algn="l" fontAlgn="ctr"/>
                      <a:r>
                        <a:rPr lang="pl-PL" sz="1200" u="none" strike="noStrike" dirty="0" smtClean="0">
                          <a:effectLst/>
                        </a:rPr>
                        <a:t>(popiół </a:t>
                      </a:r>
                      <a:r>
                        <a:rPr lang="pl-PL" sz="1200" u="none" strike="noStrike" dirty="0">
                          <a:effectLst/>
                        </a:rPr>
                        <a:t>z gospodarstw domowych)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20 01 99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270,00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270,00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666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5" name="Podtytuł 2"/>
          <p:cNvSpPr>
            <a:spLocks noGrp="1"/>
          </p:cNvSpPr>
          <p:nvPr>
            <p:ph type="subTitle" idx="1"/>
          </p:nvPr>
        </p:nvSpPr>
        <p:spPr>
          <a:xfrm>
            <a:off x="1187624" y="605341"/>
            <a:ext cx="6192688" cy="40023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l-PL" sz="2400" b="1" dirty="0">
                <a:solidFill>
                  <a:srgbClr val="0070C0"/>
                </a:solidFill>
              </a:rPr>
              <a:t> </a:t>
            </a:r>
            <a:r>
              <a:rPr lang="pl-PL" sz="1800" b="1" dirty="0" smtClean="0">
                <a:solidFill>
                  <a:schemeClr val="bg1"/>
                </a:solidFill>
              </a:rPr>
              <a:t>Proponowany cennik usług  (4/4)</a:t>
            </a:r>
            <a:endParaRPr lang="pl-PL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403545"/>
              </p:ext>
            </p:extLst>
          </p:nvPr>
        </p:nvGraphicFramePr>
        <p:xfrm>
          <a:off x="323528" y="1203598"/>
          <a:ext cx="8424935" cy="38317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6296"/>
                <a:gridCol w="3358120"/>
                <a:gridCol w="1080120"/>
                <a:gridCol w="1656184"/>
                <a:gridCol w="1944215"/>
              </a:tblGrid>
              <a:tr h="52416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Lp.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Rodzaj odpadu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Kod odpadu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Cena zł/Mg 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- </a:t>
                      </a:r>
                      <a:r>
                        <a:rPr lang="pl-PL" sz="1200" b="1" u="none" strike="noStrike" dirty="0" smtClean="0">
                          <a:effectLst/>
                        </a:rPr>
                        <a:t>2018 r.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Proponowana </a:t>
                      </a:r>
                      <a:r>
                        <a:rPr lang="pl-PL" sz="1200" b="1" u="none" strike="noStrike" dirty="0" smtClean="0">
                          <a:effectLst/>
                        </a:rPr>
                        <a:t>cena</a:t>
                      </a:r>
                    </a:p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zł/Mg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- </a:t>
                      </a:r>
                      <a:r>
                        <a:rPr lang="pl-PL" sz="1200" b="1" u="none" strike="noStrike" dirty="0" smtClean="0">
                          <a:effectLst/>
                        </a:rPr>
                        <a:t> 2019 r.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29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Inne niewymienione frakcje zbierane w sposób selektywny ( metale i tworzywa sztuczne)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Ex20 01 99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120,00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022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30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Odpady ulegające biodegradacji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20 02 01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205,00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300,00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022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31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Gleba i ziemia, w tym kamienie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20 02 02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50,00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022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32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Inne odpady nieulegające biodegradacji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20 02 03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300,00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022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33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Niesegregowane (zmieszane) odpady komunalne  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20 03 01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34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Niesegregowane (zmieszane) odpady komunalne „suche”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ex 20 03 01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353,70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022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35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Odpady z targowisk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20 03 02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270,00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270,00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022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36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Odpady z czyszczenia ulic i placów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20 03 03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270,00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270,00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022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 smtClean="0">
                          <a:effectLst/>
                        </a:rPr>
                        <a:t>37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Odpady ze studzienek kanalizacyjnych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20 03 06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270,00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300,00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0225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Odpady wielkogabarytowe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20 03 07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270,00 zł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270,00 zł</a:t>
                      </a:r>
                      <a:endParaRPr lang="pl-PL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801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44529393"/>
              </p:ext>
            </p:extLst>
          </p:nvPr>
        </p:nvGraphicFramePr>
        <p:xfrm>
          <a:off x="1331640" y="1815666"/>
          <a:ext cx="6552728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029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2" y="-1"/>
            <a:ext cx="9143999" cy="3651871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0" t="7985" r="6085" b="7752"/>
          <a:stretch/>
        </p:blipFill>
        <p:spPr>
          <a:xfrm>
            <a:off x="4716016" y="843558"/>
            <a:ext cx="3528392" cy="4150062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" t="1266" r="6694" b="1113"/>
          <a:stretch/>
        </p:blipFill>
        <p:spPr>
          <a:xfrm>
            <a:off x="627030" y="555526"/>
            <a:ext cx="3512922" cy="4466758"/>
          </a:xfrm>
          <a:prstGeom prst="rect">
            <a:avLst/>
          </a:prstGeom>
        </p:spPr>
      </p:pic>
      <p:sp>
        <p:nvSpPr>
          <p:cNvPr id="9" name="Strzałka w prawo 8"/>
          <p:cNvSpPr/>
          <p:nvPr/>
        </p:nvSpPr>
        <p:spPr>
          <a:xfrm>
            <a:off x="8486567" y="2743306"/>
            <a:ext cx="432048" cy="260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 w prawo 10"/>
          <p:cNvSpPr/>
          <p:nvPr/>
        </p:nvSpPr>
        <p:spPr>
          <a:xfrm>
            <a:off x="8460432" y="1945394"/>
            <a:ext cx="432048" cy="260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586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2" y="-1"/>
            <a:ext cx="9143999" cy="3651871"/>
          </a:xfrm>
          <a:prstGeom prst="rect">
            <a:avLst/>
          </a:prstGeom>
        </p:spPr>
      </p:pic>
      <p:sp>
        <p:nvSpPr>
          <p:cNvPr id="9" name="Strzałka w prawo 8"/>
          <p:cNvSpPr/>
          <p:nvPr/>
        </p:nvSpPr>
        <p:spPr>
          <a:xfrm>
            <a:off x="277655" y="3297654"/>
            <a:ext cx="432048" cy="260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 w prawo 10"/>
          <p:cNvSpPr/>
          <p:nvPr/>
        </p:nvSpPr>
        <p:spPr>
          <a:xfrm>
            <a:off x="251520" y="2067694"/>
            <a:ext cx="432048" cy="260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rostokąt 3"/>
          <p:cNvSpPr/>
          <p:nvPr/>
        </p:nvSpPr>
        <p:spPr>
          <a:xfrm>
            <a:off x="899592" y="915566"/>
            <a:ext cx="7992888" cy="38779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1600" dirty="0" smtClean="0"/>
              <a:t>„W </a:t>
            </a:r>
            <a:r>
              <a:rPr lang="pl-PL" sz="1600" dirty="0"/>
              <a:t>konsekwencji, Prezes UOKIK nie jest powołany do wydawania opinii </a:t>
            </a:r>
            <a:r>
              <a:rPr lang="pl-PL" sz="1600" dirty="0" smtClean="0"/>
              <a:t>prawnych poświęconych </a:t>
            </a:r>
            <a:r>
              <a:rPr lang="pl-PL" sz="1600" dirty="0"/>
              <a:t>jakiejkolwiek tematyce, nawet tej związanej ochroną </a:t>
            </a:r>
            <a:r>
              <a:rPr lang="pl-PL" sz="1600" dirty="0" smtClean="0"/>
              <a:t>konkurencji</a:t>
            </a:r>
          </a:p>
          <a:p>
            <a:r>
              <a:rPr lang="pl-PL" sz="1600" dirty="0" smtClean="0"/>
              <a:t>i konsumentów</a:t>
            </a:r>
            <a:r>
              <a:rPr lang="pl-PL" sz="1600" dirty="0"/>
              <a:t>. W związku z powyższym, Prezes UOKiK nie jest właściwym </a:t>
            </a:r>
            <a:r>
              <a:rPr lang="pl-PL" sz="1600" dirty="0" smtClean="0"/>
              <a:t>organem</a:t>
            </a:r>
          </a:p>
          <a:p>
            <a:r>
              <a:rPr lang="pl-PL" sz="1600" dirty="0" smtClean="0"/>
              <a:t>w przedstawionej </a:t>
            </a:r>
            <a:r>
              <a:rPr lang="pl-PL" sz="1600" dirty="0"/>
              <a:t>przez Państwa </a:t>
            </a:r>
            <a:r>
              <a:rPr lang="pl-PL" sz="1600" dirty="0" smtClean="0"/>
              <a:t>sprawie.</a:t>
            </a:r>
          </a:p>
          <a:p>
            <a:endParaRPr lang="pl-PL" sz="1600" dirty="0"/>
          </a:p>
          <a:p>
            <a:r>
              <a:rPr lang="pl-PL" sz="1600" dirty="0" smtClean="0"/>
              <a:t>Jedynie </a:t>
            </a:r>
            <a:r>
              <a:rPr lang="pl-PL" sz="1600" dirty="0"/>
              <a:t>na marginesie wskazując, iż </a:t>
            </a:r>
            <a:r>
              <a:rPr lang="pl-PL" sz="1600" b="1" dirty="0">
                <a:solidFill>
                  <a:srgbClr val="FF0000"/>
                </a:solidFill>
              </a:rPr>
              <a:t>okoliczności przedstawione w Państwa </a:t>
            </a:r>
            <a:r>
              <a:rPr lang="pl-PL" sz="1600" b="1" dirty="0" smtClean="0">
                <a:solidFill>
                  <a:srgbClr val="FF0000"/>
                </a:solidFill>
              </a:rPr>
              <a:t>piśmie mogą </a:t>
            </a:r>
            <a:r>
              <a:rPr lang="pl-PL" sz="1600" b="1" dirty="0">
                <a:solidFill>
                  <a:srgbClr val="FF0000"/>
                </a:solidFill>
              </a:rPr>
              <a:t>wskazywać na ryzyko ewentualnego naruszenia przepisów ustawy o </a:t>
            </a:r>
            <a:r>
              <a:rPr lang="pl-PL" sz="1600" b="1" dirty="0" smtClean="0">
                <a:solidFill>
                  <a:srgbClr val="FF0000"/>
                </a:solidFill>
              </a:rPr>
              <a:t>ochronie konkurencji</a:t>
            </a:r>
          </a:p>
          <a:p>
            <a:r>
              <a:rPr lang="pl-PL" sz="1600" b="1" dirty="0" smtClean="0">
                <a:solidFill>
                  <a:srgbClr val="FF0000"/>
                </a:solidFill>
              </a:rPr>
              <a:t>i </a:t>
            </a:r>
            <a:r>
              <a:rPr lang="pl-PL" sz="1600" b="1" dirty="0">
                <a:solidFill>
                  <a:srgbClr val="FF0000"/>
                </a:solidFill>
              </a:rPr>
              <a:t>konsumentów związane z możliwym ograniczeniem bądź wyeliminowaniem z lokalnego rynku odbioru odpadów zjawiska konkurencji, </a:t>
            </a:r>
            <a:r>
              <a:rPr lang="pl-PL" sz="1600" dirty="0"/>
              <a:t>jednakże wiarygodna ocena planowanych działań w kontekście ewentualnego naruszenia przepisów ustawy mogłaby zostać dokonana wyłącznie po przeprowadzeniu stosownego postępowania przed Prezesem </a:t>
            </a:r>
            <a:r>
              <a:rPr lang="pl-PL" sz="1600" dirty="0" smtClean="0"/>
              <a:t>UOKIK,</a:t>
            </a:r>
          </a:p>
          <a:p>
            <a:r>
              <a:rPr lang="pl-PL" sz="1600" dirty="0" smtClean="0"/>
              <a:t>po </a:t>
            </a:r>
            <a:r>
              <a:rPr lang="pl-PL" sz="1600" dirty="0"/>
              <a:t>rozpatrzeniu całokształtu okoliczności </a:t>
            </a:r>
            <a:r>
              <a:rPr lang="pl-PL" sz="1600" dirty="0" smtClean="0"/>
              <a:t>sprawy.</a:t>
            </a:r>
          </a:p>
          <a:p>
            <a:endParaRPr lang="pl-PL" sz="1600" dirty="0"/>
          </a:p>
          <a:p>
            <a:r>
              <a:rPr lang="pl-PL" sz="1600" dirty="0" smtClean="0"/>
              <a:t>Z </a:t>
            </a:r>
            <a:r>
              <a:rPr lang="pl-PL" sz="1600" dirty="0"/>
              <a:t>treści Państwa pisma nie wynika, aby w chwili sporządzenia niniejszej odpowiedzi zaistniały przestanki do wszczynania postępowania wyjaśniającego</a:t>
            </a:r>
            <a:r>
              <a:rPr lang="pl-PL" sz="1600" dirty="0" smtClean="0"/>
              <a:t>”.</a:t>
            </a:r>
            <a:endParaRPr lang="pl-PL" dirty="0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568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2286000" y="480399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200" b="1" dirty="0" smtClean="0"/>
              <a:t>13 sierpnia 2019 </a:t>
            </a:r>
            <a:r>
              <a:rPr lang="pl-PL" sz="1200" b="1" dirty="0" smtClean="0"/>
              <a:t>r.</a:t>
            </a:r>
            <a:endParaRPr lang="pl-PL" sz="1200" b="1" dirty="0"/>
          </a:p>
        </p:txBody>
      </p:sp>
      <p:pic>
        <p:nvPicPr>
          <p:cNvPr id="11" name="Picture 3" descr="C:\Users\EKO-Mazury\Desktop\V18A18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" t="20501" r="20977" b="21627"/>
          <a:stretch/>
        </p:blipFill>
        <p:spPr bwMode="auto">
          <a:xfrm>
            <a:off x="2960946" y="3594552"/>
            <a:ext cx="3222104" cy="10478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299535"/>
            <a:ext cx="843182" cy="590034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1352294782"/>
              </p:ext>
            </p:extLst>
          </p:nvPr>
        </p:nvGraphicFramePr>
        <p:xfrm>
          <a:off x="1511657" y="844284"/>
          <a:ext cx="6120681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6" name="Prostokąt 15"/>
          <p:cNvSpPr/>
          <p:nvPr/>
        </p:nvSpPr>
        <p:spPr>
          <a:xfrm>
            <a:off x="531589" y="1967810"/>
            <a:ext cx="329906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/>
              <a:t>Jerzy </a:t>
            </a:r>
            <a:r>
              <a:rPr lang="pl-PL" b="1" dirty="0" smtClean="0"/>
              <a:t>Czepułkowski</a:t>
            </a:r>
          </a:p>
          <a:p>
            <a:pPr algn="ctr"/>
            <a:r>
              <a:rPr lang="pl-PL" sz="1600" dirty="0" smtClean="0"/>
              <a:t>Przewodniczący Zarządu</a:t>
            </a:r>
          </a:p>
          <a:p>
            <a:pPr algn="ctr"/>
            <a:r>
              <a:rPr lang="pl-PL" sz="1600" smtClean="0"/>
              <a:t>Związku Międzygminnego</a:t>
            </a:r>
            <a:endParaRPr lang="pl-PL" sz="1600" dirty="0" smtClean="0"/>
          </a:p>
          <a:p>
            <a:pPr algn="ctr"/>
            <a:r>
              <a:rPr lang="pl-PL" sz="1600" dirty="0" smtClean="0"/>
              <a:t>„Gospodarka </a:t>
            </a:r>
            <a:r>
              <a:rPr lang="pl-PL" sz="1600" dirty="0"/>
              <a:t>Komunalna" w Ełku</a:t>
            </a:r>
          </a:p>
        </p:txBody>
      </p:sp>
      <p:sp>
        <p:nvSpPr>
          <p:cNvPr id="17" name="Prostokąt 16"/>
          <p:cNvSpPr/>
          <p:nvPr/>
        </p:nvSpPr>
        <p:spPr>
          <a:xfrm>
            <a:off x="4962571" y="1924404"/>
            <a:ext cx="358709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/>
              <a:t>Bartosz Detkiewicz</a:t>
            </a:r>
          </a:p>
          <a:p>
            <a:pPr algn="ctr"/>
            <a:r>
              <a:rPr lang="pl-PL" sz="1600" dirty="0"/>
              <a:t>Prezes </a:t>
            </a:r>
            <a:r>
              <a:rPr lang="pl-PL" sz="1600" dirty="0" smtClean="0"/>
              <a:t>Zarządu</a:t>
            </a:r>
          </a:p>
          <a:p>
            <a:pPr algn="ctr"/>
            <a:r>
              <a:rPr lang="pl-PL" sz="1600" dirty="0" smtClean="0"/>
              <a:t>Przedsiębiorstwa Gospodarki Odpadami</a:t>
            </a:r>
          </a:p>
          <a:p>
            <a:pPr algn="ctr"/>
            <a:r>
              <a:rPr lang="pl-PL" sz="1600" dirty="0" smtClean="0"/>
              <a:t>„Eko-MAZURY” Sp</a:t>
            </a:r>
            <a:r>
              <a:rPr lang="pl-PL" sz="1600" dirty="0"/>
              <a:t>. z o.o</a:t>
            </a:r>
            <a:r>
              <a:rPr lang="pl-PL" sz="1600" dirty="0" smtClean="0"/>
              <a:t>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1414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20538"/>
            <a:ext cx="9143999" cy="3651871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00228550"/>
              </p:ext>
            </p:extLst>
          </p:nvPr>
        </p:nvGraphicFramePr>
        <p:xfrm>
          <a:off x="251520" y="1437624"/>
          <a:ext cx="3041475" cy="1914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2" descr="F:\Zdjęcia-PGO(171013)\V18A279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583045"/>
            <a:ext cx="1865842" cy="9329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4" name="Picture 3" descr="F:\Zdjęcia-PGO(171013)\V18A097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54427"/>
            <a:ext cx="1899603" cy="9329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5" name="Obraz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34554"/>
            <a:ext cx="3312369" cy="4636208"/>
          </a:xfrm>
          <a:prstGeom prst="rect">
            <a:avLst/>
          </a:prstGeom>
        </p:spPr>
      </p:pic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479826202"/>
              </p:ext>
            </p:extLst>
          </p:nvPr>
        </p:nvGraphicFramePr>
        <p:xfrm>
          <a:off x="5944718" y="933569"/>
          <a:ext cx="3059828" cy="1998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956376" y="-12923"/>
            <a:ext cx="1187624" cy="694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342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552562020"/>
              </p:ext>
            </p:extLst>
          </p:nvPr>
        </p:nvGraphicFramePr>
        <p:xfrm>
          <a:off x="109879" y="1707654"/>
          <a:ext cx="3186608" cy="2268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4237364676"/>
              </p:ext>
            </p:extLst>
          </p:nvPr>
        </p:nvGraphicFramePr>
        <p:xfrm>
          <a:off x="3707904" y="951570"/>
          <a:ext cx="4896544" cy="1134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2" name="Diagram 21"/>
          <p:cNvGraphicFramePr/>
          <p:nvPr>
            <p:extLst>
              <p:ext uri="{D42A27DB-BD31-4B8C-83A1-F6EECF244321}">
                <p14:modId xmlns:p14="http://schemas.microsoft.com/office/powerpoint/2010/main" val="3649942472"/>
              </p:ext>
            </p:extLst>
          </p:nvPr>
        </p:nvGraphicFramePr>
        <p:xfrm>
          <a:off x="4211961" y="2355726"/>
          <a:ext cx="4752527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349229146"/>
              </p:ext>
            </p:extLst>
          </p:nvPr>
        </p:nvGraphicFramePr>
        <p:xfrm>
          <a:off x="3268326" y="3810539"/>
          <a:ext cx="4572000" cy="1107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34" name="Strzałka w prawo 33"/>
          <p:cNvSpPr/>
          <p:nvPr/>
        </p:nvSpPr>
        <p:spPr>
          <a:xfrm rot="19789060">
            <a:off x="2911001" y="1653176"/>
            <a:ext cx="648072" cy="21602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5" name="Strzałka w prawo 34"/>
          <p:cNvSpPr/>
          <p:nvPr/>
        </p:nvSpPr>
        <p:spPr>
          <a:xfrm rot="1349181">
            <a:off x="2562109" y="4006637"/>
            <a:ext cx="648072" cy="21602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6" name="Strzałka w prawo 35"/>
          <p:cNvSpPr/>
          <p:nvPr/>
        </p:nvSpPr>
        <p:spPr>
          <a:xfrm>
            <a:off x="3448347" y="2787774"/>
            <a:ext cx="648072" cy="21602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109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az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95536" y="681541"/>
            <a:ext cx="8136905" cy="724271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l-PL" sz="1600" b="1" dirty="0" smtClean="0"/>
              <a:t>Selektywna zbiórka według rozporządzenia Ministra Środowiska</a:t>
            </a:r>
            <a:br>
              <a:rPr lang="pl-PL" sz="1600" b="1" dirty="0" smtClean="0"/>
            </a:br>
            <a:r>
              <a:rPr lang="pl-PL" sz="1600" b="1" dirty="0" smtClean="0"/>
              <a:t>z dnia 29 grudnia 2016 r. w </a:t>
            </a:r>
            <a:r>
              <a:rPr lang="pl-PL" sz="1600" b="1" dirty="0"/>
              <a:t>sprawie szczegółowego sposobu selektywnego zbierania wybranych frakcji odpadów:</a:t>
            </a:r>
          </a:p>
        </p:txBody>
      </p:sp>
      <p:sp>
        <p:nvSpPr>
          <p:cNvPr id="4" name="Prostokąt 3"/>
          <p:cNvSpPr/>
          <p:nvPr/>
        </p:nvSpPr>
        <p:spPr>
          <a:xfrm>
            <a:off x="179512" y="2164528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600" dirty="0" smtClean="0"/>
              <a:t>Papier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600" dirty="0" smtClean="0"/>
              <a:t>Karton</a:t>
            </a:r>
            <a:endParaRPr lang="pl-PL" sz="1600" dirty="0"/>
          </a:p>
        </p:txBody>
      </p:sp>
      <p:sp>
        <p:nvSpPr>
          <p:cNvPr id="12" name="Prostokąt z rogami ściętymi po przekątnej 11"/>
          <p:cNvSpPr/>
          <p:nvPr/>
        </p:nvSpPr>
        <p:spPr>
          <a:xfrm>
            <a:off x="179512" y="1666126"/>
            <a:ext cx="1152128" cy="324036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Papier</a:t>
            </a:r>
            <a:endParaRPr lang="pl-PL" b="1" dirty="0"/>
          </a:p>
        </p:txBody>
      </p:sp>
      <p:sp>
        <p:nvSpPr>
          <p:cNvPr id="13" name="Prostokąt z rogami ściętymi po przekątnej 12"/>
          <p:cNvSpPr/>
          <p:nvPr/>
        </p:nvSpPr>
        <p:spPr>
          <a:xfrm>
            <a:off x="1619672" y="1671785"/>
            <a:ext cx="1152128" cy="324036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Szkło</a:t>
            </a:r>
            <a:endParaRPr lang="pl-PL" b="1" dirty="0"/>
          </a:p>
        </p:txBody>
      </p:sp>
      <p:sp>
        <p:nvSpPr>
          <p:cNvPr id="14" name="Prostokąt z rogami ściętymi po przekątnej 13"/>
          <p:cNvSpPr/>
          <p:nvPr/>
        </p:nvSpPr>
        <p:spPr>
          <a:xfrm>
            <a:off x="3131840" y="1680468"/>
            <a:ext cx="3456384" cy="469005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Metale i Tworzywa </a:t>
            </a:r>
            <a:r>
              <a:rPr lang="pl-PL" b="1" dirty="0" smtClean="0"/>
              <a:t>sztuczne</a:t>
            </a:r>
            <a:endParaRPr lang="pl-PL" b="1" dirty="0"/>
          </a:p>
        </p:txBody>
      </p:sp>
      <p:sp>
        <p:nvSpPr>
          <p:cNvPr id="16" name="Prostokąt z rogami ściętymi po przekątnej 15"/>
          <p:cNvSpPr/>
          <p:nvPr/>
        </p:nvSpPr>
        <p:spPr>
          <a:xfrm>
            <a:off x="6968249" y="1687156"/>
            <a:ext cx="1852222" cy="924635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/>
              <a:t>Odpady  ulegające biodegradacji (bioodpady)</a:t>
            </a:r>
            <a:endParaRPr lang="pl-PL" sz="1400" b="1" dirty="0"/>
          </a:p>
        </p:txBody>
      </p:sp>
      <p:sp>
        <p:nvSpPr>
          <p:cNvPr id="18" name="Prostokąt 17"/>
          <p:cNvSpPr/>
          <p:nvPr/>
        </p:nvSpPr>
        <p:spPr>
          <a:xfrm>
            <a:off x="1619672" y="2164527"/>
            <a:ext cx="1152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600" dirty="0" smtClean="0"/>
              <a:t>Szkło</a:t>
            </a:r>
            <a:endParaRPr lang="pl-PL" sz="1600" dirty="0"/>
          </a:p>
        </p:txBody>
      </p:sp>
      <p:sp>
        <p:nvSpPr>
          <p:cNvPr id="19" name="Prostokąt 18"/>
          <p:cNvSpPr/>
          <p:nvPr/>
        </p:nvSpPr>
        <p:spPr>
          <a:xfrm>
            <a:off x="3203847" y="2347447"/>
            <a:ext cx="376440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1350" b="1" dirty="0"/>
          </a:p>
          <a:p>
            <a:r>
              <a:rPr lang="pl-PL" sz="1350" b="1" u="sng" dirty="0" smtClean="0">
                <a:solidFill>
                  <a:srgbClr val="C00000"/>
                </a:solidFill>
              </a:rPr>
              <a:t>Tworzywa sztuczne: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Butelki pet biały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Butelki pet niebieski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Butelki pet zielony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Butelki pet mix chemiczny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Chemia gospodarcza miękka (PP-HDPE)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Chemia gospodarcza twarda (PP)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Opakowania wielomateriałowe (TETRAPAK)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folia mix (LDPE)</a:t>
            </a:r>
          </a:p>
          <a:p>
            <a:r>
              <a:rPr lang="pl-PL" sz="1350" b="1" u="sng" dirty="0" smtClean="0">
                <a:solidFill>
                  <a:srgbClr val="C00000"/>
                </a:solidFill>
              </a:rPr>
              <a:t>Metale: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Metale żelazne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350" dirty="0" smtClean="0"/>
              <a:t>Metale nieżelazne</a:t>
            </a:r>
          </a:p>
        </p:txBody>
      </p:sp>
      <p:sp>
        <p:nvSpPr>
          <p:cNvPr id="21" name="Prostokąt 20"/>
          <p:cNvSpPr/>
          <p:nvPr/>
        </p:nvSpPr>
        <p:spPr>
          <a:xfrm>
            <a:off x="6968249" y="2835247"/>
            <a:ext cx="16992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600" dirty="0" smtClean="0"/>
              <a:t>„Bioodpady”</a:t>
            </a:r>
            <a:endParaRPr lang="pl-PL" sz="1600" dirty="0"/>
          </a:p>
        </p:txBody>
      </p:sp>
      <p:sp>
        <p:nvSpPr>
          <p:cNvPr id="22" name="Prostokąt 21"/>
          <p:cNvSpPr/>
          <p:nvPr/>
        </p:nvSpPr>
        <p:spPr>
          <a:xfrm>
            <a:off x="2843808" y="2248585"/>
            <a:ext cx="41964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b="1" dirty="0"/>
              <a:t>„Tworzywa sztuczne i metale</a:t>
            </a:r>
            <a:r>
              <a:rPr lang="pl-PL" sz="1600" b="1" dirty="0" smtClean="0"/>
              <a:t>” (</a:t>
            </a:r>
            <a:r>
              <a:rPr lang="pl-PL" sz="1600" b="1" dirty="0"/>
              <a:t>10 frakcji)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19" y="3219368"/>
            <a:ext cx="2188357" cy="1102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az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8028384" y="1"/>
            <a:ext cx="1115614" cy="652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16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az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483768" y="2463738"/>
            <a:ext cx="3672408" cy="540060"/>
          </a:xfrm>
        </p:spPr>
        <p:txBody>
          <a:bodyPr>
            <a:noAutofit/>
          </a:bodyPr>
          <a:lstStyle/>
          <a:p>
            <a:r>
              <a:rPr lang="pl-PL" sz="4000" b="1" dirty="0" smtClean="0">
                <a:solidFill>
                  <a:srgbClr val="C00000"/>
                </a:solidFill>
              </a:rPr>
              <a:t>930 000 zł </a:t>
            </a:r>
            <a:r>
              <a:rPr lang="pl-PL" sz="3200" b="1" dirty="0" smtClean="0">
                <a:solidFill>
                  <a:srgbClr val="C00000"/>
                </a:solidFill>
              </a:rPr>
              <a:t>(netto)</a:t>
            </a:r>
            <a:endParaRPr lang="pl-PL" sz="3200" b="1" dirty="0">
              <a:solidFill>
                <a:srgbClr val="C00000"/>
              </a:solidFill>
            </a:endParaRPr>
          </a:p>
        </p:txBody>
      </p:sp>
      <p:sp>
        <p:nvSpPr>
          <p:cNvPr id="9" name="Prostokąt z rogami ściętymi po przekątnej 8"/>
          <p:cNvSpPr/>
          <p:nvPr/>
        </p:nvSpPr>
        <p:spPr>
          <a:xfrm>
            <a:off x="348016" y="1307147"/>
            <a:ext cx="1728192" cy="378042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Biała Piska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2483769" y="1255135"/>
            <a:ext cx="6336704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1600" b="1" dirty="0"/>
              <a:t>W latach 2017 </a:t>
            </a:r>
            <a:r>
              <a:rPr lang="pl-PL" sz="1600" b="1" dirty="0" smtClean="0"/>
              <a:t>- </a:t>
            </a:r>
            <a:r>
              <a:rPr lang="pl-PL" sz="1600" b="1" dirty="0"/>
              <a:t>2018 zostały </a:t>
            </a:r>
            <a:r>
              <a:rPr lang="pl-PL" sz="1600" b="1" dirty="0" smtClean="0"/>
              <a:t>zrealizowane kolejne trzy inwestycje, polegające na </a:t>
            </a:r>
            <a:r>
              <a:rPr lang="pl-PL" sz="1600" b="1" dirty="0"/>
              <a:t>dostosowaniu </a:t>
            </a:r>
            <a:r>
              <a:rPr lang="pl-PL" sz="1600" b="1" dirty="0" smtClean="0"/>
              <a:t>stacji przeładunkowych do </a:t>
            </a:r>
            <a:r>
              <a:rPr lang="pl-PL" sz="1600" b="1" dirty="0"/>
              <a:t>odbioru zwiększonego strumienia odpadów selektywnie zbieranych u </a:t>
            </a:r>
            <a:r>
              <a:rPr lang="pl-PL" sz="1600" b="1" dirty="0" smtClean="0"/>
              <a:t>źródła, o łącznej wartości:</a:t>
            </a:r>
            <a:endParaRPr lang="pl-PL" sz="1600" b="1" dirty="0"/>
          </a:p>
        </p:txBody>
      </p:sp>
      <p:sp>
        <p:nvSpPr>
          <p:cNvPr id="11" name="Prostokąt z rogami ściętymi po przekątnej 10"/>
          <p:cNvSpPr/>
          <p:nvPr/>
        </p:nvSpPr>
        <p:spPr>
          <a:xfrm>
            <a:off x="348016" y="2085696"/>
            <a:ext cx="1728192" cy="378042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Kośmidry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12" name="Prostokąt z rogami ściętymi po przekątnej 11"/>
          <p:cNvSpPr/>
          <p:nvPr/>
        </p:nvSpPr>
        <p:spPr>
          <a:xfrm>
            <a:off x="323528" y="2895786"/>
            <a:ext cx="1728192" cy="378042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Olecko</a:t>
            </a:r>
            <a:endParaRPr lang="pl-PL" b="1" dirty="0">
              <a:solidFill>
                <a:schemeClr val="bg1"/>
              </a:solidFill>
            </a:endParaRPr>
          </a:p>
        </p:txBody>
      </p:sp>
      <p:pic>
        <p:nvPicPr>
          <p:cNvPr id="13" name="Picture 2" descr="C:\Users\EKO-Mazury\Desktop\PREZENTACJA-R.Nida-20.04.2017\PREZENTACJA-Zdjęcia-R.Nida-20.04.2017\17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822" y="3597864"/>
            <a:ext cx="3360251" cy="1178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212" y="3111811"/>
            <a:ext cx="1725173" cy="16814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Strzałka w dół 2"/>
          <p:cNvSpPr/>
          <p:nvPr/>
        </p:nvSpPr>
        <p:spPr>
          <a:xfrm>
            <a:off x="1115616" y="1805430"/>
            <a:ext cx="144016" cy="226260"/>
          </a:xfrm>
          <a:prstGeom prst="down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trzałka w dół 16"/>
          <p:cNvSpPr/>
          <p:nvPr/>
        </p:nvSpPr>
        <p:spPr>
          <a:xfrm>
            <a:off x="1115616" y="2615520"/>
            <a:ext cx="144016" cy="22626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Strzałka wygięta w górę 4"/>
          <p:cNvSpPr/>
          <p:nvPr/>
        </p:nvSpPr>
        <p:spPr>
          <a:xfrm rot="5400000">
            <a:off x="1136297" y="3595968"/>
            <a:ext cx="408689" cy="412485"/>
          </a:xfrm>
          <a:prstGeom prst="bentUpArrow">
            <a:avLst>
              <a:gd name="adj1" fmla="val 17690"/>
              <a:gd name="adj2" fmla="val 250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Strzałka w prawo 18"/>
          <p:cNvSpPr/>
          <p:nvPr/>
        </p:nvSpPr>
        <p:spPr>
          <a:xfrm>
            <a:off x="5580112" y="3867895"/>
            <a:ext cx="432048" cy="13865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8" name="Obraz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59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001215" y="2571750"/>
            <a:ext cx="5379097" cy="540060"/>
          </a:xfrm>
        </p:spPr>
        <p:txBody>
          <a:bodyPr>
            <a:noAutofit/>
          </a:bodyPr>
          <a:lstStyle/>
          <a:p>
            <a:r>
              <a:rPr lang="pl-PL" sz="4000" b="1" dirty="0" smtClean="0">
                <a:solidFill>
                  <a:srgbClr val="C00000"/>
                </a:solidFill>
              </a:rPr>
              <a:t>436 000 zł </a:t>
            </a:r>
            <a:r>
              <a:rPr lang="pl-PL" sz="3200" b="1" dirty="0" smtClean="0">
                <a:solidFill>
                  <a:srgbClr val="C00000"/>
                </a:solidFill>
              </a:rPr>
              <a:t>(netto)</a:t>
            </a:r>
            <a:endParaRPr lang="pl-PL" sz="3200" b="1" dirty="0">
              <a:solidFill>
                <a:srgbClr val="C00000"/>
              </a:solidFill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683568" y="821365"/>
            <a:ext cx="7560840" cy="16312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pl-PL" sz="1400" dirty="0"/>
              <a:t>Przedsiębiorstwo Gospodarki Odpadami „Eko-MAZURY” Sp. z o.o. pozyskało ponad 370 tys. </a:t>
            </a:r>
            <a:r>
              <a:rPr lang="pl-PL" sz="1400" dirty="0" smtClean="0"/>
              <a:t>zł</a:t>
            </a:r>
          </a:p>
          <a:p>
            <a:pPr algn="ctr">
              <a:lnSpc>
                <a:spcPts val="2000"/>
              </a:lnSpc>
            </a:pPr>
            <a:r>
              <a:rPr lang="pl-PL" sz="1400" dirty="0" smtClean="0"/>
              <a:t>z </a:t>
            </a:r>
            <a:r>
              <a:rPr lang="pl-PL" sz="1400" dirty="0"/>
              <a:t>Unii </a:t>
            </a:r>
            <a:r>
              <a:rPr lang="pl-PL" sz="1400" dirty="0" smtClean="0"/>
              <a:t>Europejskiej, na </a:t>
            </a:r>
            <a:r>
              <a:rPr lang="pl-PL" sz="1400" dirty="0"/>
              <a:t>realizację zadań w zakresie odzyskiwania surowców wtórnych oraz edukacji społecznej dotyczącej racjonalnego gospodarowania odpadami. Obie umowy o dofinansowanie projektów zostały podpisane z Marszałkiem Województwa Warmińsko-Mazurskiego w </a:t>
            </a:r>
            <a:r>
              <a:rPr lang="pl-PL" sz="1400" dirty="0" smtClean="0"/>
              <a:t>Olsztynie</a:t>
            </a:r>
          </a:p>
          <a:p>
            <a:pPr algn="ctr">
              <a:lnSpc>
                <a:spcPts val="2000"/>
              </a:lnSpc>
            </a:pPr>
            <a:r>
              <a:rPr lang="pl-PL" sz="1400" dirty="0" smtClean="0"/>
              <a:t>11 </a:t>
            </a:r>
            <a:r>
              <a:rPr lang="pl-PL" sz="1400" dirty="0"/>
              <a:t>lipca 2019 </a:t>
            </a:r>
            <a:r>
              <a:rPr lang="pl-PL" sz="1400" dirty="0" smtClean="0"/>
              <a:t>r. Pozyskane </a:t>
            </a:r>
            <a:r>
              <a:rPr lang="pl-PL" sz="1400" dirty="0"/>
              <a:t>środki pochodzą z RPO </a:t>
            </a:r>
            <a:r>
              <a:rPr lang="pl-PL" sz="1400" dirty="0" err="1" smtClean="0"/>
              <a:t>WiM</a:t>
            </a:r>
            <a:r>
              <a:rPr lang="pl-PL" sz="1400" dirty="0"/>
              <a:t> </a:t>
            </a:r>
            <a:r>
              <a:rPr lang="pl-PL" sz="1400" dirty="0" smtClean="0"/>
              <a:t>na </a:t>
            </a:r>
            <a:r>
              <a:rPr lang="pl-PL" sz="1400" dirty="0"/>
              <a:t>lata 2014-2020 </a:t>
            </a:r>
            <a:r>
              <a:rPr lang="pl-PL" sz="1400" dirty="0" smtClean="0"/>
              <a:t>współfinansowanego</a:t>
            </a:r>
          </a:p>
          <a:p>
            <a:pPr algn="ctr">
              <a:lnSpc>
                <a:spcPts val="2000"/>
              </a:lnSpc>
            </a:pPr>
            <a:r>
              <a:rPr lang="pl-PL" sz="1400" dirty="0" smtClean="0"/>
              <a:t>z </a:t>
            </a:r>
            <a:r>
              <a:rPr lang="pl-PL" sz="1400" dirty="0"/>
              <a:t>Europejskiego Funduszu Rozwoju </a:t>
            </a:r>
            <a:r>
              <a:rPr lang="pl-PL" sz="1400" dirty="0" smtClean="0"/>
              <a:t>Regionalnego. Łączna </a:t>
            </a:r>
            <a:r>
              <a:rPr lang="pl-PL" sz="1400" dirty="0"/>
              <a:t>wartość dofinansowanych projektów </a:t>
            </a:r>
            <a:r>
              <a:rPr lang="pl-PL" sz="1400" dirty="0" smtClean="0"/>
              <a:t>to: </a:t>
            </a:r>
            <a:endParaRPr lang="pl-PL" sz="1600" dirty="0"/>
          </a:p>
        </p:txBody>
      </p:sp>
      <p:sp>
        <p:nvSpPr>
          <p:cNvPr id="11" name="Prostokąt z rogami ściętymi po przekątnej 10"/>
          <p:cNvSpPr/>
          <p:nvPr/>
        </p:nvSpPr>
        <p:spPr>
          <a:xfrm>
            <a:off x="1619672" y="3201820"/>
            <a:ext cx="2304256" cy="378042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Kośmidry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12" name="Prostokąt z rogami ściętymi po przekątnej 11"/>
          <p:cNvSpPr/>
          <p:nvPr/>
        </p:nvSpPr>
        <p:spPr>
          <a:xfrm>
            <a:off x="5004048" y="3201820"/>
            <a:ext cx="2232248" cy="378042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Olecko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611562" y="3798788"/>
            <a:ext cx="7920879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400" dirty="0"/>
              <a:t>Zakup 6</a:t>
            </a:r>
            <a:r>
              <a:rPr lang="pl-PL" sz="1400" dirty="0" smtClean="0"/>
              <a:t> prasokontenerów (po 3 na każdą stację przeładunkową) o </a:t>
            </a:r>
            <a:r>
              <a:rPr lang="pl-PL" sz="1400" dirty="0"/>
              <a:t>pojemności </a:t>
            </a:r>
            <a:r>
              <a:rPr lang="pl-PL" sz="1400" dirty="0" smtClean="0"/>
              <a:t>min. 25 m3</a:t>
            </a:r>
          </a:p>
          <a:p>
            <a:endParaRPr lang="pl-PL" sz="8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sz="1400" dirty="0" smtClean="0"/>
              <a:t>Realizacja </a:t>
            </a:r>
            <a:r>
              <a:rPr lang="pl-PL" sz="1400" dirty="0"/>
              <a:t>kampanii edukacyjnej skierowanej </a:t>
            </a:r>
            <a:r>
              <a:rPr lang="pl-PL" sz="1400" dirty="0" smtClean="0"/>
              <a:t>do mieszkańców Gmin (w których znajdują się stacje), </a:t>
            </a:r>
            <a:r>
              <a:rPr lang="pl-PL" sz="1400" dirty="0"/>
              <a:t>polegającej </a:t>
            </a:r>
            <a:r>
              <a:rPr lang="pl-PL" sz="1400" dirty="0" smtClean="0"/>
              <a:t>m.in. na: przeprowadzeniu </a:t>
            </a:r>
            <a:r>
              <a:rPr lang="pl-PL" sz="1400" dirty="0"/>
              <a:t>prelekcji, </a:t>
            </a:r>
            <a:r>
              <a:rPr lang="pl-PL" sz="1400" dirty="0" smtClean="0"/>
              <a:t>szkoleń, plenerów ekologicznych</a:t>
            </a:r>
            <a:r>
              <a:rPr lang="pl-PL" sz="1400" dirty="0"/>
              <a:t>, dostawie materiałów </a:t>
            </a:r>
            <a:r>
              <a:rPr lang="pl-PL" sz="1400" dirty="0" smtClean="0"/>
              <a:t>edukacyjnych</a:t>
            </a:r>
            <a:endParaRPr lang="pl-PL" sz="1400" dirty="0"/>
          </a:p>
        </p:txBody>
      </p:sp>
      <p:sp>
        <p:nvSpPr>
          <p:cNvPr id="16" name="Strzałka w lewo i prawo 15"/>
          <p:cNvSpPr/>
          <p:nvPr/>
        </p:nvSpPr>
        <p:spPr>
          <a:xfrm>
            <a:off x="4139952" y="3309832"/>
            <a:ext cx="648072" cy="162018"/>
          </a:xfrm>
          <a:prstGeom prst="left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Strzałka zakrzywiona w prawo 4"/>
          <p:cNvSpPr/>
          <p:nvPr/>
        </p:nvSpPr>
        <p:spPr>
          <a:xfrm>
            <a:off x="206976" y="3300831"/>
            <a:ext cx="476592" cy="801108"/>
          </a:xfrm>
          <a:prstGeom prst="curv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17" name="Strzałka zakrzywiona w lewo 16"/>
          <p:cNvSpPr/>
          <p:nvPr/>
        </p:nvSpPr>
        <p:spPr>
          <a:xfrm>
            <a:off x="8388424" y="3300831"/>
            <a:ext cx="504056" cy="801108"/>
          </a:xfrm>
          <a:prstGeom prst="curved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pic>
        <p:nvPicPr>
          <p:cNvPr id="15" name="Obraz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426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" r="5233"/>
          <a:stretch/>
        </p:blipFill>
        <p:spPr>
          <a:xfrm flipH="1">
            <a:off x="-1" y="-1"/>
            <a:ext cx="9143999" cy="365187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19912172"/>
              </p:ext>
            </p:extLst>
          </p:nvPr>
        </p:nvGraphicFramePr>
        <p:xfrm>
          <a:off x="1763688" y="1221600"/>
          <a:ext cx="5765116" cy="1063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Obraz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392" y="2571750"/>
            <a:ext cx="3769731" cy="17422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1878" r="10840" b="23732"/>
          <a:stretch/>
        </p:blipFill>
        <p:spPr>
          <a:xfrm>
            <a:off x="7740352" y="0"/>
            <a:ext cx="1403648" cy="821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756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1633</TotalTime>
  <Words>3290</Words>
  <Application>Microsoft Office PowerPoint</Application>
  <PresentationFormat>Pokaz na ekranie (16:9)</PresentationFormat>
  <Paragraphs>923</Paragraphs>
  <Slides>39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39</vt:i4>
      </vt:variant>
    </vt:vector>
  </HeadingPairs>
  <TitlesOfParts>
    <vt:vector size="40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Selektywna zbiórka według rozporządzenia Ministra Środowiska z dnia 29 grudnia 2016 r. w sprawie szczegółowego sposobu selektywnego zbierania wybranych frakcji odpadów:</vt:lpstr>
      <vt:lpstr>930 000 zł (netto)</vt:lpstr>
      <vt:lpstr>436 000 zł (netto)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Cezary</dc:creator>
  <cp:lastModifiedBy>CezaryW</cp:lastModifiedBy>
  <cp:revision>230</cp:revision>
  <dcterms:created xsi:type="dcterms:W3CDTF">2019-02-12T08:49:57Z</dcterms:created>
  <dcterms:modified xsi:type="dcterms:W3CDTF">2019-08-12T10:31:53Z</dcterms:modified>
</cp:coreProperties>
</file>